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Roboto" panose="02000000000000000000" pitchFamily="2" charset="0"/>
      <p:regular r:id="rId17"/>
    </p:embeddedFont>
    <p:embeddedFont>
      <p:font typeface="Roboto Light" panose="02000000000000000000" pitchFamily="2" charset="0"/>
      <p:regular r:id="rId18"/>
    </p:embeddedFont>
    <p:embeddedFont>
      <p:font typeface="Roboto Medium" panose="020F0502020204030204"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299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Customer Shopping Behavior Analysis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This project analyzes customer shopping behavior using transactional data to uncover insights into spending patterns, customer segments, product preferences, and subscription behavior. Our goal is to guide strategic business decisions and optimize customer engagement.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2001"/>
          </a:xfrm>
          <a:prstGeom prst="rect">
            <a:avLst/>
          </a:prstGeom>
        </p:spPr>
      </p:pic>
      <p:sp>
        <p:nvSpPr>
          <p:cNvPr id="3" name="Text 0"/>
          <p:cNvSpPr/>
          <p:nvPr/>
        </p:nvSpPr>
        <p:spPr>
          <a:xfrm>
            <a:off x="748070" y="3260884"/>
            <a:ext cx="9094470" cy="667941"/>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Roboto Medium" pitchFamily="34" charset="0"/>
                <a:ea typeface="Roboto Medium" pitchFamily="34" charset="-122"/>
                <a:cs typeface="Roboto Medium" pitchFamily="34" charset="-120"/>
              </a:rPr>
              <a:t>Strategic Business Recommendations</a:t>
            </a:r>
            <a:endParaRPr lang="en-US" sz="4200" dirty="0"/>
          </a:p>
        </p:txBody>
      </p:sp>
      <p:sp>
        <p:nvSpPr>
          <p:cNvPr id="4" name="Shape 1"/>
          <p:cNvSpPr/>
          <p:nvPr/>
        </p:nvSpPr>
        <p:spPr>
          <a:xfrm>
            <a:off x="748070" y="4249460"/>
            <a:ext cx="6460212" cy="1588770"/>
          </a:xfrm>
          <a:prstGeom prst="roundRect">
            <a:avLst>
              <a:gd name="adj" fmla="val 32291"/>
            </a:avLst>
          </a:prstGeom>
          <a:solidFill>
            <a:srgbClr val="182567"/>
          </a:solidFill>
          <a:ln w="7620">
            <a:solidFill>
              <a:srgbClr val="313E80"/>
            </a:solidFill>
            <a:prstDash val="solid"/>
          </a:ln>
        </p:spPr>
      </p:sp>
      <p:sp>
        <p:nvSpPr>
          <p:cNvPr id="5" name="Text 2"/>
          <p:cNvSpPr/>
          <p:nvPr/>
        </p:nvSpPr>
        <p:spPr>
          <a:xfrm>
            <a:off x="969407" y="4470797"/>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Boost Subscriptions</a:t>
            </a:r>
            <a:endParaRPr lang="en-US" sz="2100" dirty="0"/>
          </a:p>
        </p:txBody>
      </p:sp>
      <p:sp>
        <p:nvSpPr>
          <p:cNvPr id="6" name="Text 3"/>
          <p:cNvSpPr/>
          <p:nvPr/>
        </p:nvSpPr>
        <p:spPr>
          <a:xfrm>
            <a:off x="969407" y="4932998"/>
            <a:ext cx="6017538" cy="341948"/>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Promote exclusive benefits to increase subscriber base.</a:t>
            </a:r>
            <a:endParaRPr lang="en-US" sz="1650" dirty="0"/>
          </a:p>
        </p:txBody>
      </p:sp>
      <p:sp>
        <p:nvSpPr>
          <p:cNvPr id="7" name="Shape 4"/>
          <p:cNvSpPr/>
          <p:nvPr/>
        </p:nvSpPr>
        <p:spPr>
          <a:xfrm>
            <a:off x="7421999" y="4249460"/>
            <a:ext cx="6460331" cy="1588770"/>
          </a:xfrm>
          <a:prstGeom prst="roundRect">
            <a:avLst>
              <a:gd name="adj" fmla="val 32291"/>
            </a:avLst>
          </a:prstGeom>
          <a:solidFill>
            <a:srgbClr val="182567"/>
          </a:solidFill>
          <a:ln w="7620">
            <a:solidFill>
              <a:srgbClr val="313E80"/>
            </a:solidFill>
            <a:prstDash val="solid"/>
          </a:ln>
        </p:spPr>
      </p:sp>
      <p:sp>
        <p:nvSpPr>
          <p:cNvPr id="8" name="Text 5"/>
          <p:cNvSpPr/>
          <p:nvPr/>
        </p:nvSpPr>
        <p:spPr>
          <a:xfrm>
            <a:off x="7643336" y="4470797"/>
            <a:ext cx="3323034" cy="333970"/>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Customer Loyalty Programs</a:t>
            </a:r>
            <a:endParaRPr lang="en-US" sz="2100" dirty="0"/>
          </a:p>
        </p:txBody>
      </p:sp>
      <p:sp>
        <p:nvSpPr>
          <p:cNvPr id="9" name="Text 6"/>
          <p:cNvSpPr/>
          <p:nvPr/>
        </p:nvSpPr>
        <p:spPr>
          <a:xfrm>
            <a:off x="7643336" y="4932998"/>
            <a:ext cx="6017657" cy="683895"/>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Reward repeat buyers to foster loyalty and move them to the "Loyal" segment.</a:t>
            </a:r>
            <a:endParaRPr lang="en-US" sz="1650" dirty="0"/>
          </a:p>
        </p:txBody>
      </p:sp>
      <p:sp>
        <p:nvSpPr>
          <p:cNvPr id="10" name="Shape 7"/>
          <p:cNvSpPr/>
          <p:nvPr/>
        </p:nvSpPr>
        <p:spPr>
          <a:xfrm>
            <a:off x="748070" y="6051947"/>
            <a:ext cx="6460212" cy="1588770"/>
          </a:xfrm>
          <a:prstGeom prst="roundRect">
            <a:avLst>
              <a:gd name="adj" fmla="val 32291"/>
            </a:avLst>
          </a:prstGeom>
          <a:solidFill>
            <a:srgbClr val="182567"/>
          </a:solidFill>
          <a:ln w="7620">
            <a:solidFill>
              <a:srgbClr val="313E80"/>
            </a:solidFill>
            <a:prstDash val="solid"/>
          </a:ln>
        </p:spPr>
      </p:sp>
      <p:sp>
        <p:nvSpPr>
          <p:cNvPr id="11" name="Text 8"/>
          <p:cNvSpPr/>
          <p:nvPr/>
        </p:nvSpPr>
        <p:spPr>
          <a:xfrm>
            <a:off x="969407" y="6273284"/>
            <a:ext cx="2767489" cy="333970"/>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Review Discount Policy</a:t>
            </a:r>
            <a:endParaRPr lang="en-US" sz="2100" dirty="0"/>
          </a:p>
        </p:txBody>
      </p:sp>
      <p:sp>
        <p:nvSpPr>
          <p:cNvPr id="12" name="Text 9"/>
          <p:cNvSpPr/>
          <p:nvPr/>
        </p:nvSpPr>
        <p:spPr>
          <a:xfrm>
            <a:off x="969407" y="6735485"/>
            <a:ext cx="6017538" cy="683895"/>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Balance sales boosts with margin control for sustainable growth.</a:t>
            </a:r>
            <a:endParaRPr lang="en-US" sz="1650" dirty="0"/>
          </a:p>
        </p:txBody>
      </p:sp>
      <p:sp>
        <p:nvSpPr>
          <p:cNvPr id="13" name="Shape 10"/>
          <p:cNvSpPr/>
          <p:nvPr/>
        </p:nvSpPr>
        <p:spPr>
          <a:xfrm>
            <a:off x="7421999" y="6051947"/>
            <a:ext cx="6460331" cy="1588770"/>
          </a:xfrm>
          <a:prstGeom prst="roundRect">
            <a:avLst>
              <a:gd name="adj" fmla="val 32291"/>
            </a:avLst>
          </a:prstGeom>
          <a:solidFill>
            <a:srgbClr val="182567"/>
          </a:solidFill>
          <a:ln w="7620">
            <a:solidFill>
              <a:srgbClr val="313E80"/>
            </a:solidFill>
            <a:prstDash val="solid"/>
          </a:ln>
        </p:spPr>
      </p:sp>
      <p:sp>
        <p:nvSpPr>
          <p:cNvPr id="14" name="Text 11"/>
          <p:cNvSpPr/>
          <p:nvPr/>
        </p:nvSpPr>
        <p:spPr>
          <a:xfrm>
            <a:off x="7643336" y="6273284"/>
            <a:ext cx="2672001" cy="333970"/>
          </a:xfrm>
          <a:prstGeom prst="rect">
            <a:avLst/>
          </a:prstGeom>
          <a:noFill/>
          <a:ln/>
        </p:spPr>
        <p:txBody>
          <a:bodyPr wrap="none" lIns="0" tIns="0" rIns="0" bIns="0" rtlCol="0" anchor="t"/>
          <a:lstStyle/>
          <a:p>
            <a:pPr marL="0" indent="0" algn="l">
              <a:lnSpc>
                <a:spcPts val="2600"/>
              </a:lnSpc>
              <a:buNone/>
            </a:pPr>
            <a:r>
              <a:rPr lang="en-US" sz="2100" dirty="0">
                <a:solidFill>
                  <a:srgbClr val="CFD0D8"/>
                </a:solidFill>
                <a:latin typeface="Roboto Medium" pitchFamily="34" charset="0"/>
                <a:ea typeface="Roboto Medium" pitchFamily="34" charset="-122"/>
                <a:cs typeface="Roboto Medium" pitchFamily="34" charset="-120"/>
              </a:rPr>
              <a:t>Targeted Marketing</a:t>
            </a:r>
            <a:endParaRPr lang="en-US" sz="2100" dirty="0"/>
          </a:p>
        </p:txBody>
      </p:sp>
      <p:sp>
        <p:nvSpPr>
          <p:cNvPr id="15" name="Text 12"/>
          <p:cNvSpPr/>
          <p:nvPr/>
        </p:nvSpPr>
        <p:spPr>
          <a:xfrm>
            <a:off x="7643336" y="6735485"/>
            <a:ext cx="6017657" cy="683895"/>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Focus efforts on high-revenue age groups and express-shipping users for maximum impact.</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33" y="413861"/>
            <a:ext cx="6272332" cy="470297"/>
          </a:xfrm>
          <a:prstGeom prst="rect">
            <a:avLst/>
          </a:prstGeom>
          <a:noFill/>
          <a:ln/>
        </p:spPr>
        <p:txBody>
          <a:bodyPr wrap="none" lIns="0" tIns="0" rIns="0" bIns="0" rtlCol="0" anchor="t"/>
          <a:lstStyle/>
          <a:p>
            <a:pPr marL="0" indent="0" algn="l">
              <a:lnSpc>
                <a:spcPts val="3700"/>
              </a:lnSpc>
              <a:buNone/>
            </a:pPr>
            <a:r>
              <a:rPr lang="en-US" sz="2950" dirty="0">
                <a:solidFill>
                  <a:srgbClr val="FFFFFF"/>
                </a:solidFill>
                <a:latin typeface="Roboto Medium" pitchFamily="34" charset="0"/>
                <a:ea typeface="Roboto Medium" pitchFamily="34" charset="-122"/>
                <a:cs typeface="Roboto Medium" pitchFamily="34" charset="-120"/>
              </a:rPr>
              <a:t>Project Overview &amp; Dataset Summary</a:t>
            </a:r>
            <a:endParaRPr lang="en-US" sz="2950" dirty="0"/>
          </a:p>
        </p:txBody>
      </p:sp>
      <p:sp>
        <p:nvSpPr>
          <p:cNvPr id="3" name="Text 1"/>
          <p:cNvSpPr/>
          <p:nvPr/>
        </p:nvSpPr>
        <p:spPr>
          <a:xfrm>
            <a:off x="526733" y="1260396"/>
            <a:ext cx="1881426" cy="235148"/>
          </a:xfrm>
          <a:prstGeom prst="rect">
            <a:avLst/>
          </a:prstGeom>
          <a:noFill/>
          <a:ln/>
        </p:spPr>
        <p:txBody>
          <a:bodyPr wrap="none" lIns="0" tIns="0" rIns="0" bIns="0" rtlCol="0" anchor="t"/>
          <a:lstStyle/>
          <a:p>
            <a:pPr marL="0" indent="0" algn="l">
              <a:lnSpc>
                <a:spcPts val="1850"/>
              </a:lnSpc>
              <a:buNone/>
            </a:pPr>
            <a:r>
              <a:rPr lang="en-US" sz="1450" dirty="0">
                <a:solidFill>
                  <a:srgbClr val="FFFFFF"/>
                </a:solidFill>
                <a:latin typeface="Roboto Medium" pitchFamily="34" charset="0"/>
                <a:ea typeface="Roboto Medium" pitchFamily="34" charset="-122"/>
                <a:cs typeface="Roboto Medium" pitchFamily="34" charset="-120"/>
              </a:rPr>
              <a:t>Project Goal</a:t>
            </a:r>
            <a:endParaRPr lang="en-US" sz="1450" dirty="0"/>
          </a:p>
        </p:txBody>
      </p:sp>
      <p:sp>
        <p:nvSpPr>
          <p:cNvPr id="4" name="Text 2"/>
          <p:cNvSpPr/>
          <p:nvPr/>
        </p:nvSpPr>
        <p:spPr>
          <a:xfrm>
            <a:off x="526733" y="1646039"/>
            <a:ext cx="6604873" cy="481489"/>
          </a:xfrm>
          <a:prstGeom prst="rect">
            <a:avLst/>
          </a:prstGeom>
          <a:noFill/>
          <a:ln/>
        </p:spPr>
        <p:txBody>
          <a:bodyPr wrap="square" lIns="0" tIns="0" rIns="0" bIns="0" rtlCol="0" anchor="t"/>
          <a:lstStyle/>
          <a:p>
            <a:pPr marL="0" indent="0" algn="l">
              <a:lnSpc>
                <a:spcPts val="1850"/>
              </a:lnSpc>
              <a:buNone/>
            </a:pPr>
            <a:r>
              <a:rPr lang="en-US" sz="1150" dirty="0">
                <a:solidFill>
                  <a:srgbClr val="CFD0D8"/>
                </a:solidFill>
                <a:latin typeface="Roboto" pitchFamily="34" charset="0"/>
                <a:ea typeface="Roboto" pitchFamily="34" charset="-122"/>
                <a:cs typeface="Roboto" pitchFamily="34" charset="-120"/>
              </a:rPr>
              <a:t>Uncover insights into spending patterns, customer segments, product preferences, and subscription behavior to guide strategic business decisions.</a:t>
            </a:r>
            <a:endParaRPr lang="en-US" sz="1150" dirty="0"/>
          </a:p>
        </p:txBody>
      </p:sp>
      <p:pic>
        <p:nvPicPr>
          <p:cNvPr id="5" name="Image 0" descr="preencoded.png"/>
          <p:cNvPicPr>
            <a:picLocks noChangeAspect="1"/>
          </p:cNvPicPr>
          <p:nvPr/>
        </p:nvPicPr>
        <p:blipFill>
          <a:blip r:embed="rId3"/>
          <a:stretch>
            <a:fillRect/>
          </a:stretch>
        </p:blipFill>
        <p:spPr>
          <a:xfrm>
            <a:off x="526733" y="2296835"/>
            <a:ext cx="6604873" cy="6604873"/>
          </a:xfrm>
          <a:prstGeom prst="rect">
            <a:avLst/>
          </a:prstGeom>
        </p:spPr>
      </p:pic>
      <p:sp>
        <p:nvSpPr>
          <p:cNvPr id="6" name="Text 3"/>
          <p:cNvSpPr/>
          <p:nvPr/>
        </p:nvSpPr>
        <p:spPr>
          <a:xfrm>
            <a:off x="7506414" y="1260396"/>
            <a:ext cx="1881426" cy="235148"/>
          </a:xfrm>
          <a:prstGeom prst="rect">
            <a:avLst/>
          </a:prstGeom>
          <a:noFill/>
          <a:ln/>
        </p:spPr>
        <p:txBody>
          <a:bodyPr wrap="none" lIns="0" tIns="0" rIns="0" bIns="0" rtlCol="0" anchor="t"/>
          <a:lstStyle/>
          <a:p>
            <a:pPr marL="0" indent="0" algn="l">
              <a:lnSpc>
                <a:spcPts val="1850"/>
              </a:lnSpc>
              <a:buNone/>
            </a:pPr>
            <a:r>
              <a:rPr lang="en-US" sz="1450" dirty="0">
                <a:solidFill>
                  <a:srgbClr val="FFFFFF"/>
                </a:solidFill>
                <a:latin typeface="Roboto Medium" pitchFamily="34" charset="0"/>
                <a:ea typeface="Roboto Medium" pitchFamily="34" charset="-122"/>
                <a:cs typeface="Roboto Medium" pitchFamily="34" charset="-120"/>
              </a:rPr>
              <a:t>Dataset at a Glance</a:t>
            </a:r>
            <a:endParaRPr lang="en-US" sz="1450" dirty="0"/>
          </a:p>
        </p:txBody>
      </p:sp>
      <p:sp>
        <p:nvSpPr>
          <p:cNvPr id="7" name="Shape 4"/>
          <p:cNvSpPr/>
          <p:nvPr/>
        </p:nvSpPr>
        <p:spPr>
          <a:xfrm>
            <a:off x="7506414" y="1664851"/>
            <a:ext cx="6604873" cy="957858"/>
          </a:xfrm>
          <a:prstGeom prst="roundRect">
            <a:avLst>
              <a:gd name="adj" fmla="val 7637"/>
            </a:avLst>
          </a:prstGeom>
          <a:solidFill>
            <a:srgbClr val="000018">
              <a:alpha val="95000"/>
            </a:srgbClr>
          </a:solidFill>
          <a:ln w="15240">
            <a:solidFill>
              <a:srgbClr val="313E80"/>
            </a:solidFill>
            <a:prstDash val="solid"/>
          </a:ln>
        </p:spPr>
      </p:sp>
      <p:sp>
        <p:nvSpPr>
          <p:cNvPr id="8" name="Shape 5"/>
          <p:cNvSpPr/>
          <p:nvPr/>
        </p:nvSpPr>
        <p:spPr>
          <a:xfrm>
            <a:off x="7491174" y="1664851"/>
            <a:ext cx="60960" cy="957858"/>
          </a:xfrm>
          <a:prstGeom prst="roundRect">
            <a:avLst>
              <a:gd name="adj" fmla="val 103702"/>
            </a:avLst>
          </a:prstGeom>
          <a:solidFill>
            <a:srgbClr val="5A6ED8"/>
          </a:solidFill>
          <a:ln/>
        </p:spPr>
      </p:sp>
      <p:sp>
        <p:nvSpPr>
          <p:cNvPr id="9" name="Text 6"/>
          <p:cNvSpPr/>
          <p:nvPr/>
        </p:nvSpPr>
        <p:spPr>
          <a:xfrm>
            <a:off x="7717869" y="1830586"/>
            <a:ext cx="1881426" cy="235148"/>
          </a:xfrm>
          <a:prstGeom prst="rect">
            <a:avLst/>
          </a:prstGeom>
          <a:noFill/>
          <a:ln/>
        </p:spPr>
        <p:txBody>
          <a:bodyPr wrap="none" lIns="0" tIns="0" rIns="0" bIns="0" rtlCol="0" anchor="t"/>
          <a:lstStyle/>
          <a:p>
            <a:pPr marL="0" indent="0" algn="l">
              <a:lnSpc>
                <a:spcPts val="1850"/>
              </a:lnSpc>
              <a:buNone/>
            </a:pPr>
            <a:r>
              <a:rPr lang="en-US" sz="1450" dirty="0">
                <a:solidFill>
                  <a:srgbClr val="CFD0D8"/>
                </a:solidFill>
                <a:latin typeface="Roboto Medium" pitchFamily="34" charset="0"/>
                <a:ea typeface="Roboto Medium" pitchFamily="34" charset="-122"/>
                <a:cs typeface="Roboto Medium" pitchFamily="34" charset="-120"/>
              </a:rPr>
              <a:t>3,900 Rows</a:t>
            </a:r>
            <a:endParaRPr lang="en-US" sz="1450" dirty="0"/>
          </a:p>
        </p:txBody>
      </p:sp>
      <p:sp>
        <p:nvSpPr>
          <p:cNvPr id="10" name="Text 7"/>
          <p:cNvSpPr/>
          <p:nvPr/>
        </p:nvSpPr>
        <p:spPr>
          <a:xfrm>
            <a:off x="7717869" y="2216229"/>
            <a:ext cx="6227683" cy="240744"/>
          </a:xfrm>
          <a:prstGeom prst="rect">
            <a:avLst/>
          </a:prstGeom>
          <a:noFill/>
          <a:ln/>
        </p:spPr>
        <p:txBody>
          <a:bodyPr wrap="none" lIns="0" tIns="0" rIns="0" bIns="0" rtlCol="0" anchor="t"/>
          <a:lstStyle/>
          <a:p>
            <a:pPr marL="0" indent="0" algn="l">
              <a:lnSpc>
                <a:spcPts val="1850"/>
              </a:lnSpc>
              <a:buNone/>
            </a:pPr>
            <a:r>
              <a:rPr lang="en-US" sz="1150" dirty="0">
                <a:solidFill>
                  <a:srgbClr val="CFD0D8"/>
                </a:solidFill>
                <a:latin typeface="Roboto" pitchFamily="34" charset="0"/>
                <a:ea typeface="Roboto" pitchFamily="34" charset="-122"/>
                <a:cs typeface="Roboto" pitchFamily="34" charset="-120"/>
              </a:rPr>
              <a:t>Transactional data</a:t>
            </a:r>
            <a:endParaRPr lang="en-US" sz="1150" dirty="0"/>
          </a:p>
        </p:txBody>
      </p:sp>
      <p:sp>
        <p:nvSpPr>
          <p:cNvPr id="11" name="Shape 8"/>
          <p:cNvSpPr/>
          <p:nvPr/>
        </p:nvSpPr>
        <p:spPr>
          <a:xfrm>
            <a:off x="7506414" y="2773204"/>
            <a:ext cx="6604873" cy="957858"/>
          </a:xfrm>
          <a:prstGeom prst="roundRect">
            <a:avLst>
              <a:gd name="adj" fmla="val 7637"/>
            </a:avLst>
          </a:prstGeom>
          <a:solidFill>
            <a:srgbClr val="000018">
              <a:alpha val="95000"/>
            </a:srgbClr>
          </a:solidFill>
          <a:ln w="15240">
            <a:solidFill>
              <a:srgbClr val="313E80"/>
            </a:solidFill>
            <a:prstDash val="solid"/>
          </a:ln>
        </p:spPr>
      </p:sp>
      <p:sp>
        <p:nvSpPr>
          <p:cNvPr id="12" name="Shape 9"/>
          <p:cNvSpPr/>
          <p:nvPr/>
        </p:nvSpPr>
        <p:spPr>
          <a:xfrm>
            <a:off x="7491174" y="2773204"/>
            <a:ext cx="60960" cy="957858"/>
          </a:xfrm>
          <a:prstGeom prst="roundRect">
            <a:avLst>
              <a:gd name="adj" fmla="val 103702"/>
            </a:avLst>
          </a:prstGeom>
          <a:solidFill>
            <a:srgbClr val="5A6ED8"/>
          </a:solidFill>
          <a:ln/>
        </p:spPr>
      </p:sp>
      <p:sp>
        <p:nvSpPr>
          <p:cNvPr id="13" name="Text 10"/>
          <p:cNvSpPr/>
          <p:nvPr/>
        </p:nvSpPr>
        <p:spPr>
          <a:xfrm>
            <a:off x="7717869" y="2938939"/>
            <a:ext cx="1881426" cy="235148"/>
          </a:xfrm>
          <a:prstGeom prst="rect">
            <a:avLst/>
          </a:prstGeom>
          <a:noFill/>
          <a:ln/>
        </p:spPr>
        <p:txBody>
          <a:bodyPr wrap="none" lIns="0" tIns="0" rIns="0" bIns="0" rtlCol="0" anchor="t"/>
          <a:lstStyle/>
          <a:p>
            <a:pPr marL="0" indent="0" algn="l">
              <a:lnSpc>
                <a:spcPts val="1850"/>
              </a:lnSpc>
              <a:buNone/>
            </a:pPr>
            <a:r>
              <a:rPr lang="en-US" sz="1450" dirty="0">
                <a:solidFill>
                  <a:srgbClr val="CFD0D8"/>
                </a:solidFill>
                <a:latin typeface="Roboto Medium" pitchFamily="34" charset="0"/>
                <a:ea typeface="Roboto Medium" pitchFamily="34" charset="-122"/>
                <a:cs typeface="Roboto Medium" pitchFamily="34" charset="-120"/>
              </a:rPr>
              <a:t>18 Columns</a:t>
            </a:r>
            <a:endParaRPr lang="en-US" sz="1450" dirty="0"/>
          </a:p>
        </p:txBody>
      </p:sp>
      <p:sp>
        <p:nvSpPr>
          <p:cNvPr id="14" name="Text 11"/>
          <p:cNvSpPr/>
          <p:nvPr/>
        </p:nvSpPr>
        <p:spPr>
          <a:xfrm>
            <a:off x="7717869" y="3324582"/>
            <a:ext cx="6227683" cy="240744"/>
          </a:xfrm>
          <a:prstGeom prst="rect">
            <a:avLst/>
          </a:prstGeom>
          <a:noFill/>
          <a:ln/>
        </p:spPr>
        <p:txBody>
          <a:bodyPr wrap="none" lIns="0" tIns="0" rIns="0" bIns="0" rtlCol="0" anchor="t"/>
          <a:lstStyle/>
          <a:p>
            <a:pPr marL="0" indent="0" algn="l">
              <a:lnSpc>
                <a:spcPts val="1850"/>
              </a:lnSpc>
              <a:buNone/>
            </a:pPr>
            <a:r>
              <a:rPr lang="en-US" sz="1150" dirty="0">
                <a:solidFill>
                  <a:srgbClr val="CFD0D8"/>
                </a:solidFill>
                <a:latin typeface="Roboto" pitchFamily="34" charset="0"/>
                <a:ea typeface="Roboto" pitchFamily="34" charset="-122"/>
                <a:cs typeface="Roboto" pitchFamily="34" charset="-120"/>
              </a:rPr>
              <a:t>Key features for analysis</a:t>
            </a:r>
            <a:endParaRPr lang="en-US" sz="1150" dirty="0"/>
          </a:p>
        </p:txBody>
      </p:sp>
      <p:sp>
        <p:nvSpPr>
          <p:cNvPr id="15" name="Shape 12"/>
          <p:cNvSpPr/>
          <p:nvPr/>
        </p:nvSpPr>
        <p:spPr>
          <a:xfrm>
            <a:off x="7506414" y="3881557"/>
            <a:ext cx="6604873" cy="957858"/>
          </a:xfrm>
          <a:prstGeom prst="roundRect">
            <a:avLst>
              <a:gd name="adj" fmla="val 7637"/>
            </a:avLst>
          </a:prstGeom>
          <a:solidFill>
            <a:srgbClr val="000018">
              <a:alpha val="95000"/>
            </a:srgbClr>
          </a:solidFill>
          <a:ln w="15240">
            <a:solidFill>
              <a:srgbClr val="313E80"/>
            </a:solidFill>
            <a:prstDash val="solid"/>
          </a:ln>
        </p:spPr>
      </p:sp>
      <p:sp>
        <p:nvSpPr>
          <p:cNvPr id="16" name="Shape 13"/>
          <p:cNvSpPr/>
          <p:nvPr/>
        </p:nvSpPr>
        <p:spPr>
          <a:xfrm>
            <a:off x="7491174" y="3881557"/>
            <a:ext cx="60960" cy="957858"/>
          </a:xfrm>
          <a:prstGeom prst="roundRect">
            <a:avLst>
              <a:gd name="adj" fmla="val 103702"/>
            </a:avLst>
          </a:prstGeom>
          <a:solidFill>
            <a:srgbClr val="5A6ED8"/>
          </a:solidFill>
          <a:ln/>
        </p:spPr>
      </p:sp>
      <p:sp>
        <p:nvSpPr>
          <p:cNvPr id="17" name="Text 14"/>
          <p:cNvSpPr/>
          <p:nvPr/>
        </p:nvSpPr>
        <p:spPr>
          <a:xfrm>
            <a:off x="7717869" y="4047292"/>
            <a:ext cx="1881426" cy="235148"/>
          </a:xfrm>
          <a:prstGeom prst="rect">
            <a:avLst/>
          </a:prstGeom>
          <a:noFill/>
          <a:ln/>
        </p:spPr>
        <p:txBody>
          <a:bodyPr wrap="none" lIns="0" tIns="0" rIns="0" bIns="0" rtlCol="0" anchor="t"/>
          <a:lstStyle/>
          <a:p>
            <a:pPr marL="0" indent="0" algn="l">
              <a:lnSpc>
                <a:spcPts val="1850"/>
              </a:lnSpc>
              <a:buNone/>
            </a:pPr>
            <a:r>
              <a:rPr lang="en-US" sz="1450" dirty="0">
                <a:solidFill>
                  <a:srgbClr val="CFD0D8"/>
                </a:solidFill>
                <a:latin typeface="Roboto Medium" pitchFamily="34" charset="0"/>
                <a:ea typeface="Roboto Medium" pitchFamily="34" charset="-122"/>
                <a:cs typeface="Roboto Medium" pitchFamily="34" charset="-120"/>
              </a:rPr>
              <a:t>Demographics</a:t>
            </a:r>
            <a:endParaRPr lang="en-US" sz="1450" dirty="0"/>
          </a:p>
        </p:txBody>
      </p:sp>
      <p:sp>
        <p:nvSpPr>
          <p:cNvPr id="18" name="Text 15"/>
          <p:cNvSpPr/>
          <p:nvPr/>
        </p:nvSpPr>
        <p:spPr>
          <a:xfrm>
            <a:off x="7717869" y="4432935"/>
            <a:ext cx="6227683" cy="240744"/>
          </a:xfrm>
          <a:prstGeom prst="rect">
            <a:avLst/>
          </a:prstGeom>
          <a:noFill/>
          <a:ln/>
        </p:spPr>
        <p:txBody>
          <a:bodyPr wrap="none" lIns="0" tIns="0" rIns="0" bIns="0" rtlCol="0" anchor="t"/>
          <a:lstStyle/>
          <a:p>
            <a:pPr marL="0" indent="0" algn="l">
              <a:lnSpc>
                <a:spcPts val="1850"/>
              </a:lnSpc>
              <a:buNone/>
            </a:pPr>
            <a:r>
              <a:rPr lang="en-US" sz="1150" dirty="0">
                <a:solidFill>
                  <a:srgbClr val="CFD0D8"/>
                </a:solidFill>
                <a:latin typeface="Roboto" pitchFamily="34" charset="0"/>
                <a:ea typeface="Roboto" pitchFamily="34" charset="-122"/>
                <a:cs typeface="Roboto" pitchFamily="34" charset="-120"/>
              </a:rPr>
              <a:t>Age, Gender, Location, Subscription</a:t>
            </a:r>
            <a:endParaRPr lang="en-US" sz="1150" dirty="0"/>
          </a:p>
        </p:txBody>
      </p:sp>
      <p:sp>
        <p:nvSpPr>
          <p:cNvPr id="19" name="Shape 16"/>
          <p:cNvSpPr/>
          <p:nvPr/>
        </p:nvSpPr>
        <p:spPr>
          <a:xfrm>
            <a:off x="7506414" y="4989909"/>
            <a:ext cx="6604873" cy="957858"/>
          </a:xfrm>
          <a:prstGeom prst="roundRect">
            <a:avLst>
              <a:gd name="adj" fmla="val 7637"/>
            </a:avLst>
          </a:prstGeom>
          <a:solidFill>
            <a:srgbClr val="000018">
              <a:alpha val="95000"/>
            </a:srgbClr>
          </a:solidFill>
          <a:ln w="15240">
            <a:solidFill>
              <a:srgbClr val="313E80"/>
            </a:solidFill>
            <a:prstDash val="solid"/>
          </a:ln>
        </p:spPr>
      </p:sp>
      <p:sp>
        <p:nvSpPr>
          <p:cNvPr id="20" name="Shape 17"/>
          <p:cNvSpPr/>
          <p:nvPr/>
        </p:nvSpPr>
        <p:spPr>
          <a:xfrm>
            <a:off x="7491174" y="4989909"/>
            <a:ext cx="60960" cy="957858"/>
          </a:xfrm>
          <a:prstGeom prst="roundRect">
            <a:avLst>
              <a:gd name="adj" fmla="val 103702"/>
            </a:avLst>
          </a:prstGeom>
          <a:solidFill>
            <a:srgbClr val="5A6ED8"/>
          </a:solidFill>
          <a:ln/>
        </p:spPr>
      </p:sp>
      <p:sp>
        <p:nvSpPr>
          <p:cNvPr id="21" name="Text 18"/>
          <p:cNvSpPr/>
          <p:nvPr/>
        </p:nvSpPr>
        <p:spPr>
          <a:xfrm>
            <a:off x="7717869" y="5155644"/>
            <a:ext cx="1881426" cy="235148"/>
          </a:xfrm>
          <a:prstGeom prst="rect">
            <a:avLst/>
          </a:prstGeom>
          <a:noFill/>
          <a:ln/>
        </p:spPr>
        <p:txBody>
          <a:bodyPr wrap="none" lIns="0" tIns="0" rIns="0" bIns="0" rtlCol="0" anchor="t"/>
          <a:lstStyle/>
          <a:p>
            <a:pPr marL="0" indent="0" algn="l">
              <a:lnSpc>
                <a:spcPts val="1850"/>
              </a:lnSpc>
              <a:buNone/>
            </a:pPr>
            <a:r>
              <a:rPr lang="en-US" sz="1450" dirty="0">
                <a:solidFill>
                  <a:srgbClr val="CFD0D8"/>
                </a:solidFill>
                <a:latin typeface="Roboto Medium" pitchFamily="34" charset="0"/>
                <a:ea typeface="Roboto Medium" pitchFamily="34" charset="-122"/>
                <a:cs typeface="Roboto Medium" pitchFamily="34" charset="-120"/>
              </a:rPr>
              <a:t>Purchase Details</a:t>
            </a:r>
            <a:endParaRPr lang="en-US" sz="1450" dirty="0"/>
          </a:p>
        </p:txBody>
      </p:sp>
      <p:sp>
        <p:nvSpPr>
          <p:cNvPr id="22" name="Text 19"/>
          <p:cNvSpPr/>
          <p:nvPr/>
        </p:nvSpPr>
        <p:spPr>
          <a:xfrm>
            <a:off x="7717869" y="5541288"/>
            <a:ext cx="6227683" cy="240744"/>
          </a:xfrm>
          <a:prstGeom prst="rect">
            <a:avLst/>
          </a:prstGeom>
          <a:noFill/>
          <a:ln/>
        </p:spPr>
        <p:txBody>
          <a:bodyPr wrap="none" lIns="0" tIns="0" rIns="0" bIns="0" rtlCol="0" anchor="t"/>
          <a:lstStyle/>
          <a:p>
            <a:pPr marL="0" indent="0" algn="l">
              <a:lnSpc>
                <a:spcPts val="1850"/>
              </a:lnSpc>
              <a:buNone/>
            </a:pPr>
            <a:r>
              <a:rPr lang="en-US" sz="1150" dirty="0">
                <a:solidFill>
                  <a:srgbClr val="CFD0D8"/>
                </a:solidFill>
                <a:latin typeface="Roboto" pitchFamily="34" charset="0"/>
                <a:ea typeface="Roboto" pitchFamily="34" charset="-122"/>
                <a:cs typeface="Roboto" pitchFamily="34" charset="-120"/>
              </a:rPr>
              <a:t>Item, Category, Amount, Season, Size, Color</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6989" y="531852"/>
            <a:ext cx="6176129" cy="604480"/>
          </a:xfrm>
          <a:prstGeom prst="rect">
            <a:avLst/>
          </a:prstGeom>
          <a:noFill/>
          <a:ln/>
        </p:spPr>
        <p:txBody>
          <a:bodyPr wrap="none" lIns="0" tIns="0" rIns="0" bIns="0" rtlCol="0" anchor="t"/>
          <a:lstStyle/>
          <a:p>
            <a:pPr marL="0" indent="0" algn="l">
              <a:lnSpc>
                <a:spcPts val="4750"/>
              </a:lnSpc>
              <a:buNone/>
            </a:pPr>
            <a:r>
              <a:rPr lang="en-US" sz="3800" dirty="0">
                <a:solidFill>
                  <a:srgbClr val="FFFFFF"/>
                </a:solidFill>
                <a:latin typeface="Roboto Medium" pitchFamily="34" charset="0"/>
                <a:ea typeface="Roboto Medium" pitchFamily="34" charset="-122"/>
                <a:cs typeface="Roboto Medium" pitchFamily="34" charset="-120"/>
              </a:rPr>
              <a:t>Key Features &amp; Missing Data</a:t>
            </a:r>
            <a:endParaRPr lang="en-US" sz="3800" dirty="0"/>
          </a:p>
        </p:txBody>
      </p:sp>
      <p:sp>
        <p:nvSpPr>
          <p:cNvPr id="3" name="Text 1"/>
          <p:cNvSpPr/>
          <p:nvPr/>
        </p:nvSpPr>
        <p:spPr>
          <a:xfrm>
            <a:off x="676989" y="1619726"/>
            <a:ext cx="2995970" cy="302181"/>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Roboto Medium" pitchFamily="34" charset="0"/>
                <a:ea typeface="Roboto Medium" pitchFamily="34" charset="-122"/>
                <a:cs typeface="Roboto Medium" pitchFamily="34" charset="-120"/>
              </a:rPr>
              <a:t>Comprehensive Data Points</a:t>
            </a:r>
            <a:endParaRPr lang="en-US" sz="1900" dirty="0"/>
          </a:p>
        </p:txBody>
      </p:sp>
      <p:sp>
        <p:nvSpPr>
          <p:cNvPr id="4" name="Shape 2"/>
          <p:cNvSpPr/>
          <p:nvPr/>
        </p:nvSpPr>
        <p:spPr>
          <a:xfrm>
            <a:off x="676989" y="2245757"/>
            <a:ext cx="96679" cy="96679"/>
          </a:xfrm>
          <a:prstGeom prst="roundRect">
            <a:avLst>
              <a:gd name="adj" fmla="val 472905"/>
            </a:avLst>
          </a:prstGeom>
          <a:solidFill>
            <a:srgbClr val="5A6ED8"/>
          </a:solidFill>
          <a:ln/>
        </p:spPr>
      </p:sp>
      <p:sp>
        <p:nvSpPr>
          <p:cNvPr id="5" name="Text 3"/>
          <p:cNvSpPr/>
          <p:nvPr/>
        </p:nvSpPr>
        <p:spPr>
          <a:xfrm>
            <a:off x="967026" y="2139434"/>
            <a:ext cx="3477578" cy="619125"/>
          </a:xfrm>
          <a:prstGeom prst="rect">
            <a:avLst/>
          </a:prstGeom>
          <a:noFill/>
          <a:ln/>
        </p:spPr>
        <p:txBody>
          <a:bodyPr wrap="square" lIns="0" tIns="0" rIns="0" bIns="0" rtlCol="0" anchor="t"/>
          <a:lstStyle/>
          <a:p>
            <a:pPr marL="0" indent="0" algn="l">
              <a:lnSpc>
                <a:spcPts val="2400"/>
              </a:lnSpc>
              <a:buNone/>
            </a:pPr>
            <a:r>
              <a:rPr lang="en-US" sz="1500" b="1" dirty="0">
                <a:solidFill>
                  <a:srgbClr val="CFD0D8"/>
                </a:solidFill>
                <a:latin typeface="Roboto" pitchFamily="34" charset="0"/>
                <a:ea typeface="Roboto" pitchFamily="34" charset="-122"/>
                <a:cs typeface="Roboto" pitchFamily="34" charset="-120"/>
              </a:rPr>
              <a:t>Customer Demographics:</a:t>
            </a:r>
            <a:r>
              <a:rPr lang="en-US" sz="1500" dirty="0">
                <a:solidFill>
                  <a:srgbClr val="CFD0D8"/>
                </a:solidFill>
                <a:latin typeface="Roboto" pitchFamily="34" charset="0"/>
                <a:ea typeface="Roboto" pitchFamily="34" charset="-122"/>
                <a:cs typeface="Roboto" pitchFamily="34" charset="-120"/>
              </a:rPr>
              <a:t> Age, Gender, Location, Subscription Status</a:t>
            </a:r>
            <a:endParaRPr lang="en-US" sz="1500" dirty="0"/>
          </a:p>
        </p:txBody>
      </p:sp>
      <p:sp>
        <p:nvSpPr>
          <p:cNvPr id="6" name="Shape 4"/>
          <p:cNvSpPr/>
          <p:nvPr/>
        </p:nvSpPr>
        <p:spPr>
          <a:xfrm>
            <a:off x="4686300" y="2245757"/>
            <a:ext cx="96679" cy="96679"/>
          </a:xfrm>
          <a:prstGeom prst="roundRect">
            <a:avLst>
              <a:gd name="adj" fmla="val 472905"/>
            </a:avLst>
          </a:prstGeom>
          <a:solidFill>
            <a:srgbClr val="5A6ED8"/>
          </a:solidFill>
          <a:ln/>
        </p:spPr>
      </p:sp>
      <p:sp>
        <p:nvSpPr>
          <p:cNvPr id="7" name="Text 5"/>
          <p:cNvSpPr/>
          <p:nvPr/>
        </p:nvSpPr>
        <p:spPr>
          <a:xfrm>
            <a:off x="4976336" y="2139434"/>
            <a:ext cx="3477697" cy="928687"/>
          </a:xfrm>
          <a:prstGeom prst="rect">
            <a:avLst/>
          </a:prstGeom>
          <a:noFill/>
          <a:ln/>
        </p:spPr>
        <p:txBody>
          <a:bodyPr wrap="square" lIns="0" tIns="0" rIns="0" bIns="0" rtlCol="0" anchor="t"/>
          <a:lstStyle/>
          <a:p>
            <a:pPr marL="0" indent="0" algn="l">
              <a:lnSpc>
                <a:spcPts val="2400"/>
              </a:lnSpc>
              <a:buNone/>
            </a:pPr>
            <a:r>
              <a:rPr lang="en-US" sz="1500" b="1" dirty="0">
                <a:solidFill>
                  <a:srgbClr val="CFD0D8"/>
                </a:solidFill>
                <a:latin typeface="Roboto" pitchFamily="34" charset="0"/>
                <a:ea typeface="Roboto" pitchFamily="34" charset="-122"/>
                <a:cs typeface="Roboto" pitchFamily="34" charset="-120"/>
              </a:rPr>
              <a:t>Purchase Details:</a:t>
            </a:r>
            <a:r>
              <a:rPr lang="en-US" sz="1500" dirty="0">
                <a:solidFill>
                  <a:srgbClr val="CFD0D8"/>
                </a:solidFill>
                <a:latin typeface="Roboto" pitchFamily="34" charset="0"/>
                <a:ea typeface="Roboto" pitchFamily="34" charset="-122"/>
                <a:cs typeface="Roboto" pitchFamily="34" charset="-120"/>
              </a:rPr>
              <a:t> Item Purchased, Category, Purchase Amount, Season, Size, Color</a:t>
            </a:r>
            <a:endParaRPr lang="en-US" sz="1500" dirty="0"/>
          </a:p>
        </p:txBody>
      </p:sp>
      <p:sp>
        <p:nvSpPr>
          <p:cNvPr id="8" name="Shape 6"/>
          <p:cNvSpPr/>
          <p:nvPr/>
        </p:nvSpPr>
        <p:spPr>
          <a:xfrm>
            <a:off x="676989" y="3561278"/>
            <a:ext cx="96679" cy="96679"/>
          </a:xfrm>
          <a:prstGeom prst="roundRect">
            <a:avLst>
              <a:gd name="adj" fmla="val 472905"/>
            </a:avLst>
          </a:prstGeom>
          <a:solidFill>
            <a:srgbClr val="5A6ED8"/>
          </a:solidFill>
          <a:ln/>
        </p:spPr>
      </p:sp>
      <p:sp>
        <p:nvSpPr>
          <p:cNvPr id="9" name="Text 7"/>
          <p:cNvSpPr/>
          <p:nvPr/>
        </p:nvSpPr>
        <p:spPr>
          <a:xfrm>
            <a:off x="967026" y="3454956"/>
            <a:ext cx="7487007" cy="619125"/>
          </a:xfrm>
          <a:prstGeom prst="rect">
            <a:avLst/>
          </a:prstGeom>
          <a:noFill/>
          <a:ln/>
        </p:spPr>
        <p:txBody>
          <a:bodyPr wrap="square" lIns="0" tIns="0" rIns="0" bIns="0" rtlCol="0" anchor="t"/>
          <a:lstStyle/>
          <a:p>
            <a:pPr marL="0" indent="0" algn="l">
              <a:lnSpc>
                <a:spcPts val="2400"/>
              </a:lnSpc>
              <a:buNone/>
            </a:pPr>
            <a:r>
              <a:rPr lang="en-US" sz="1500" b="1" dirty="0">
                <a:solidFill>
                  <a:srgbClr val="CFD0D8"/>
                </a:solidFill>
                <a:latin typeface="Roboto" pitchFamily="34" charset="0"/>
                <a:ea typeface="Roboto" pitchFamily="34" charset="-122"/>
                <a:cs typeface="Roboto" pitchFamily="34" charset="-120"/>
              </a:rPr>
              <a:t>Shopping Behavior:</a:t>
            </a:r>
            <a:r>
              <a:rPr lang="en-US" sz="1500" dirty="0">
                <a:solidFill>
                  <a:srgbClr val="CFD0D8"/>
                </a:solidFill>
                <a:latin typeface="Roboto" pitchFamily="34" charset="0"/>
                <a:ea typeface="Roboto" pitchFamily="34" charset="-122"/>
                <a:cs typeface="Roboto" pitchFamily="34" charset="-120"/>
              </a:rPr>
              <a:t> Discount Applied, Promo Code Used, Previous Purchases, Frequency of Purchases, Review Rating, Shipping Type</a:t>
            </a:r>
            <a:endParaRPr lang="en-US" sz="1500" dirty="0"/>
          </a:p>
        </p:txBody>
      </p:sp>
      <p:sp>
        <p:nvSpPr>
          <p:cNvPr id="10" name="Text 8"/>
          <p:cNvSpPr/>
          <p:nvPr/>
        </p:nvSpPr>
        <p:spPr>
          <a:xfrm>
            <a:off x="8933617" y="1619726"/>
            <a:ext cx="2417802" cy="302181"/>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Roboto Medium" pitchFamily="34" charset="0"/>
                <a:ea typeface="Roboto Medium" pitchFamily="34" charset="-122"/>
                <a:cs typeface="Roboto Medium" pitchFamily="34" charset="-120"/>
              </a:rPr>
              <a:t>Data Quality</a:t>
            </a:r>
            <a:endParaRPr lang="en-US" sz="1900" dirty="0"/>
          </a:p>
        </p:txBody>
      </p:sp>
      <p:pic>
        <p:nvPicPr>
          <p:cNvPr id="11" name="Image 0" descr="preencoded.png"/>
          <p:cNvPicPr>
            <a:picLocks noChangeAspect="1"/>
          </p:cNvPicPr>
          <p:nvPr/>
        </p:nvPicPr>
        <p:blipFill>
          <a:blip r:embed="rId3"/>
          <a:stretch>
            <a:fillRect/>
          </a:stretch>
        </p:blipFill>
        <p:spPr>
          <a:xfrm>
            <a:off x="8933617" y="2139434"/>
            <a:ext cx="5027295" cy="5027295"/>
          </a:xfrm>
          <a:prstGeom prst="rect">
            <a:avLst/>
          </a:prstGeom>
        </p:spPr>
      </p:pic>
      <p:sp>
        <p:nvSpPr>
          <p:cNvPr id="12" name="Text 9"/>
          <p:cNvSpPr/>
          <p:nvPr/>
        </p:nvSpPr>
        <p:spPr>
          <a:xfrm>
            <a:off x="8933617" y="7384256"/>
            <a:ext cx="5027295" cy="619125"/>
          </a:xfrm>
          <a:prstGeom prst="rect">
            <a:avLst/>
          </a:prstGeom>
          <a:noFill/>
          <a:ln/>
        </p:spPr>
        <p:txBody>
          <a:bodyPr wrap="square" lIns="0" tIns="0" rIns="0" bIns="0" rtlCol="0" anchor="t"/>
          <a:lstStyle/>
          <a:p>
            <a:pPr marL="0" indent="0" algn="l">
              <a:lnSpc>
                <a:spcPts val="2400"/>
              </a:lnSpc>
              <a:buNone/>
            </a:pPr>
            <a:r>
              <a:rPr lang="en-US" sz="1500" dirty="0">
                <a:solidFill>
                  <a:srgbClr val="CFD0D8"/>
                </a:solidFill>
                <a:latin typeface="Roboto" pitchFamily="34" charset="0"/>
                <a:ea typeface="Roboto" pitchFamily="34" charset="-122"/>
                <a:cs typeface="Roboto" pitchFamily="34" charset="-120"/>
              </a:rPr>
              <a:t>Only 37 missing values in the </a:t>
            </a:r>
            <a:r>
              <a:rPr lang="en-US" sz="1500" b="1" dirty="0">
                <a:solidFill>
                  <a:srgbClr val="CFD0D8"/>
                </a:solidFill>
                <a:latin typeface="Roboto" pitchFamily="34" charset="0"/>
                <a:ea typeface="Roboto" pitchFamily="34" charset="-122"/>
                <a:cs typeface="Roboto" pitchFamily="34" charset="-120"/>
              </a:rPr>
              <a:t>Review Rating</a:t>
            </a:r>
            <a:r>
              <a:rPr lang="en-US" sz="1500" dirty="0">
                <a:solidFill>
                  <a:srgbClr val="CFD0D8"/>
                </a:solidFill>
                <a:latin typeface="Roboto" pitchFamily="34" charset="0"/>
                <a:ea typeface="Roboto" pitchFamily="34" charset="-122"/>
                <a:cs typeface="Roboto" pitchFamily="34" charset="-120"/>
              </a:rPr>
              <a:t> column, ensuring high data integrity for analysis.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8773" y="523399"/>
            <a:ext cx="7826454" cy="1176576"/>
          </a:xfrm>
          <a:prstGeom prst="rect">
            <a:avLst/>
          </a:prstGeom>
          <a:noFill/>
          <a:ln/>
        </p:spPr>
        <p:txBody>
          <a:bodyPr wrap="square" lIns="0" tIns="0" rIns="0" bIns="0" rtlCol="0" anchor="t"/>
          <a:lstStyle/>
          <a:p>
            <a:pPr marL="0" indent="0" algn="l">
              <a:lnSpc>
                <a:spcPts val="4600"/>
              </a:lnSpc>
              <a:buNone/>
            </a:pPr>
            <a:r>
              <a:rPr lang="en-US" sz="3700" dirty="0">
                <a:solidFill>
                  <a:srgbClr val="FFFFFF"/>
                </a:solidFill>
                <a:latin typeface="Roboto Medium" pitchFamily="34" charset="0"/>
                <a:ea typeface="Roboto Medium" pitchFamily="34" charset="-122"/>
                <a:cs typeface="Roboto Medium" pitchFamily="34" charset="-120"/>
              </a:rPr>
              <a:t>Exploratory Data Analysis (EDA) with Python</a:t>
            </a:r>
            <a:endParaRPr lang="en-US" sz="3700" dirty="0"/>
          </a:p>
        </p:txBody>
      </p:sp>
      <p:sp>
        <p:nvSpPr>
          <p:cNvPr id="4" name="Text 1"/>
          <p:cNvSpPr/>
          <p:nvPr/>
        </p:nvSpPr>
        <p:spPr>
          <a:xfrm>
            <a:off x="658773" y="1982272"/>
            <a:ext cx="188238" cy="235268"/>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Light" pitchFamily="34" charset="0"/>
                <a:ea typeface="Roboto Light" pitchFamily="34" charset="-122"/>
                <a:cs typeface="Roboto Light" pitchFamily="34" charset="-120"/>
              </a:rPr>
              <a:t>01</a:t>
            </a:r>
            <a:endParaRPr lang="en-US" sz="1450" dirty="0"/>
          </a:p>
        </p:txBody>
      </p:sp>
      <p:sp>
        <p:nvSpPr>
          <p:cNvPr id="5" name="Shape 2"/>
          <p:cNvSpPr/>
          <p:nvPr/>
        </p:nvSpPr>
        <p:spPr>
          <a:xfrm>
            <a:off x="658773" y="2279333"/>
            <a:ext cx="7826454" cy="22860"/>
          </a:xfrm>
          <a:prstGeom prst="rect">
            <a:avLst/>
          </a:prstGeom>
          <a:solidFill>
            <a:srgbClr val="5A6ED8"/>
          </a:solidFill>
          <a:ln/>
        </p:spPr>
      </p:sp>
      <p:sp>
        <p:nvSpPr>
          <p:cNvPr id="6" name="Text 3"/>
          <p:cNvSpPr/>
          <p:nvPr/>
        </p:nvSpPr>
        <p:spPr>
          <a:xfrm>
            <a:off x="658773" y="2419112"/>
            <a:ext cx="2352913" cy="294084"/>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Data Loading</a:t>
            </a:r>
            <a:endParaRPr lang="en-US" sz="1850" dirty="0"/>
          </a:p>
        </p:txBody>
      </p:sp>
      <p:sp>
        <p:nvSpPr>
          <p:cNvPr id="7" name="Text 4"/>
          <p:cNvSpPr/>
          <p:nvPr/>
        </p:nvSpPr>
        <p:spPr>
          <a:xfrm>
            <a:off x="658773" y="2826068"/>
            <a:ext cx="7826454" cy="308729"/>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Imported the dataset using </a:t>
            </a:r>
            <a:r>
              <a:rPr lang="en-US" sz="1450" dirty="0">
                <a:solidFill>
                  <a:srgbClr val="CFD0D8"/>
                </a:solidFill>
                <a:highlight>
                  <a:srgbClr val="0D0D25"/>
                </a:highlight>
                <a:latin typeface="Consolas" pitchFamily="34" charset="0"/>
                <a:ea typeface="Consolas" pitchFamily="34" charset="-122"/>
                <a:cs typeface="Consolas" pitchFamily="34" charset="-120"/>
              </a:rPr>
              <a:t>pandas</a:t>
            </a:r>
            <a:r>
              <a:rPr lang="en-US" sz="1450" dirty="0">
                <a:solidFill>
                  <a:srgbClr val="CFD0D8"/>
                </a:solidFill>
                <a:latin typeface="Roboto" pitchFamily="34" charset="0"/>
                <a:ea typeface="Roboto" pitchFamily="34" charset="-122"/>
                <a:cs typeface="Roboto" pitchFamily="34" charset="-120"/>
              </a:rPr>
              <a:t> for efficient data handling.</a:t>
            </a:r>
            <a:endParaRPr lang="en-US" sz="1450" dirty="0"/>
          </a:p>
        </p:txBody>
      </p:sp>
      <p:sp>
        <p:nvSpPr>
          <p:cNvPr id="8" name="Text 5"/>
          <p:cNvSpPr/>
          <p:nvPr/>
        </p:nvSpPr>
        <p:spPr>
          <a:xfrm>
            <a:off x="658773" y="3464123"/>
            <a:ext cx="188238" cy="235268"/>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Light" pitchFamily="34" charset="0"/>
                <a:ea typeface="Roboto Light" pitchFamily="34" charset="-122"/>
                <a:cs typeface="Roboto Light" pitchFamily="34" charset="-120"/>
              </a:rPr>
              <a:t>02</a:t>
            </a:r>
            <a:endParaRPr lang="en-US" sz="1450" dirty="0"/>
          </a:p>
        </p:txBody>
      </p:sp>
      <p:sp>
        <p:nvSpPr>
          <p:cNvPr id="9" name="Shape 6"/>
          <p:cNvSpPr/>
          <p:nvPr/>
        </p:nvSpPr>
        <p:spPr>
          <a:xfrm>
            <a:off x="658773" y="3761184"/>
            <a:ext cx="7826454" cy="22860"/>
          </a:xfrm>
          <a:prstGeom prst="rect">
            <a:avLst/>
          </a:prstGeom>
          <a:solidFill>
            <a:srgbClr val="5A6ED8"/>
          </a:solidFill>
          <a:ln/>
        </p:spPr>
      </p:sp>
      <p:sp>
        <p:nvSpPr>
          <p:cNvPr id="10" name="Text 7"/>
          <p:cNvSpPr/>
          <p:nvPr/>
        </p:nvSpPr>
        <p:spPr>
          <a:xfrm>
            <a:off x="658773" y="3900964"/>
            <a:ext cx="2352913" cy="294084"/>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Initial Exploration</a:t>
            </a:r>
            <a:endParaRPr lang="en-US" sz="1850" dirty="0"/>
          </a:p>
        </p:txBody>
      </p:sp>
      <p:sp>
        <p:nvSpPr>
          <p:cNvPr id="11" name="Text 8"/>
          <p:cNvSpPr/>
          <p:nvPr/>
        </p:nvSpPr>
        <p:spPr>
          <a:xfrm>
            <a:off x="658773" y="4307919"/>
            <a:ext cx="7826454" cy="308729"/>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Used </a:t>
            </a:r>
            <a:r>
              <a:rPr lang="en-US" sz="1450" dirty="0">
                <a:solidFill>
                  <a:srgbClr val="CFD0D8"/>
                </a:solidFill>
                <a:highlight>
                  <a:srgbClr val="0D0D25"/>
                </a:highlight>
                <a:latin typeface="Consolas" pitchFamily="34" charset="0"/>
                <a:ea typeface="Consolas" pitchFamily="34" charset="-122"/>
                <a:cs typeface="Consolas" pitchFamily="34" charset="-120"/>
              </a:rPr>
              <a:t>df.info()</a:t>
            </a:r>
            <a:r>
              <a:rPr lang="en-US" sz="1450" dirty="0">
                <a:solidFill>
                  <a:srgbClr val="CFD0D8"/>
                </a:solidFill>
                <a:latin typeface="Roboto" pitchFamily="34" charset="0"/>
                <a:ea typeface="Roboto" pitchFamily="34" charset="-122"/>
                <a:cs typeface="Roboto" pitchFamily="34" charset="-120"/>
              </a:rPr>
              <a:t> for structure and </a:t>
            </a:r>
            <a:r>
              <a:rPr lang="en-US" sz="1450" dirty="0">
                <a:solidFill>
                  <a:srgbClr val="CFD0D8"/>
                </a:solidFill>
                <a:highlight>
                  <a:srgbClr val="0D0D25"/>
                </a:highlight>
                <a:latin typeface="Consolas" pitchFamily="34" charset="0"/>
                <a:ea typeface="Consolas" pitchFamily="34" charset="-122"/>
                <a:cs typeface="Consolas" pitchFamily="34" charset="-120"/>
              </a:rPr>
              <a:t>.describe()</a:t>
            </a:r>
            <a:r>
              <a:rPr lang="en-US" sz="1450" dirty="0">
                <a:solidFill>
                  <a:srgbClr val="CFD0D8"/>
                </a:solidFill>
                <a:latin typeface="Roboto" pitchFamily="34" charset="0"/>
                <a:ea typeface="Roboto" pitchFamily="34" charset="-122"/>
                <a:cs typeface="Roboto" pitchFamily="34" charset="-120"/>
              </a:rPr>
              <a:t> for summary statistics.</a:t>
            </a:r>
            <a:endParaRPr lang="en-US" sz="1450" dirty="0"/>
          </a:p>
        </p:txBody>
      </p:sp>
      <p:sp>
        <p:nvSpPr>
          <p:cNvPr id="12" name="Text 9"/>
          <p:cNvSpPr/>
          <p:nvPr/>
        </p:nvSpPr>
        <p:spPr>
          <a:xfrm>
            <a:off x="658773" y="4945975"/>
            <a:ext cx="188238" cy="235268"/>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Light" pitchFamily="34" charset="0"/>
                <a:ea typeface="Roboto Light" pitchFamily="34" charset="-122"/>
                <a:cs typeface="Roboto Light" pitchFamily="34" charset="-120"/>
              </a:rPr>
              <a:t>03</a:t>
            </a:r>
            <a:endParaRPr lang="en-US" sz="1450" dirty="0"/>
          </a:p>
        </p:txBody>
      </p:sp>
      <p:sp>
        <p:nvSpPr>
          <p:cNvPr id="13" name="Shape 10"/>
          <p:cNvSpPr/>
          <p:nvPr/>
        </p:nvSpPr>
        <p:spPr>
          <a:xfrm>
            <a:off x="658773" y="5243036"/>
            <a:ext cx="7826454" cy="22860"/>
          </a:xfrm>
          <a:prstGeom prst="rect">
            <a:avLst/>
          </a:prstGeom>
          <a:solidFill>
            <a:srgbClr val="5A6ED8"/>
          </a:solidFill>
          <a:ln/>
        </p:spPr>
      </p:sp>
      <p:sp>
        <p:nvSpPr>
          <p:cNvPr id="14" name="Text 11"/>
          <p:cNvSpPr/>
          <p:nvPr/>
        </p:nvSpPr>
        <p:spPr>
          <a:xfrm>
            <a:off x="658773" y="5382816"/>
            <a:ext cx="2375059" cy="294084"/>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Missing Data Handling</a:t>
            </a:r>
            <a:endParaRPr lang="en-US" sz="1850" dirty="0"/>
          </a:p>
        </p:txBody>
      </p:sp>
      <p:sp>
        <p:nvSpPr>
          <p:cNvPr id="15" name="Text 12"/>
          <p:cNvSpPr/>
          <p:nvPr/>
        </p:nvSpPr>
        <p:spPr>
          <a:xfrm>
            <a:off x="658773" y="5789771"/>
            <a:ext cx="7826454" cy="301109"/>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Imputed missing </a:t>
            </a:r>
            <a:r>
              <a:rPr lang="en-US" sz="1450" b="1" dirty="0">
                <a:solidFill>
                  <a:srgbClr val="CFD0D8"/>
                </a:solidFill>
                <a:latin typeface="Roboto" pitchFamily="34" charset="0"/>
                <a:ea typeface="Roboto" pitchFamily="34" charset="-122"/>
                <a:cs typeface="Roboto" pitchFamily="34" charset="-120"/>
              </a:rPr>
              <a:t>Review Rating</a:t>
            </a:r>
            <a:r>
              <a:rPr lang="en-US" sz="1450" dirty="0">
                <a:solidFill>
                  <a:srgbClr val="CFD0D8"/>
                </a:solidFill>
                <a:latin typeface="Roboto" pitchFamily="34" charset="0"/>
                <a:ea typeface="Roboto" pitchFamily="34" charset="-122"/>
                <a:cs typeface="Roboto" pitchFamily="34" charset="-120"/>
              </a:rPr>
              <a:t> values using the median rating per product category.</a:t>
            </a:r>
            <a:endParaRPr lang="en-US" sz="1450" dirty="0"/>
          </a:p>
        </p:txBody>
      </p:sp>
      <p:sp>
        <p:nvSpPr>
          <p:cNvPr id="16" name="Text 13"/>
          <p:cNvSpPr/>
          <p:nvPr/>
        </p:nvSpPr>
        <p:spPr>
          <a:xfrm>
            <a:off x="658773" y="6420207"/>
            <a:ext cx="188238" cy="235268"/>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Light" pitchFamily="34" charset="0"/>
                <a:ea typeface="Roboto Light" pitchFamily="34" charset="-122"/>
                <a:cs typeface="Roboto Light" pitchFamily="34" charset="-120"/>
              </a:rPr>
              <a:t>04</a:t>
            </a:r>
            <a:endParaRPr lang="en-US" sz="1450" dirty="0"/>
          </a:p>
        </p:txBody>
      </p:sp>
      <p:sp>
        <p:nvSpPr>
          <p:cNvPr id="17" name="Shape 14"/>
          <p:cNvSpPr/>
          <p:nvPr/>
        </p:nvSpPr>
        <p:spPr>
          <a:xfrm>
            <a:off x="658773" y="6717268"/>
            <a:ext cx="7826454" cy="22860"/>
          </a:xfrm>
          <a:prstGeom prst="rect">
            <a:avLst/>
          </a:prstGeom>
          <a:solidFill>
            <a:srgbClr val="5A6ED8"/>
          </a:solidFill>
          <a:ln/>
        </p:spPr>
      </p:sp>
      <p:sp>
        <p:nvSpPr>
          <p:cNvPr id="18" name="Text 15"/>
          <p:cNvSpPr/>
          <p:nvPr/>
        </p:nvSpPr>
        <p:spPr>
          <a:xfrm>
            <a:off x="658773" y="6857048"/>
            <a:ext cx="2530435" cy="294084"/>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Column Standardization</a:t>
            </a:r>
            <a:endParaRPr lang="en-US" sz="1850" dirty="0"/>
          </a:p>
        </p:txBody>
      </p:sp>
      <p:sp>
        <p:nvSpPr>
          <p:cNvPr id="19" name="Text 16"/>
          <p:cNvSpPr/>
          <p:nvPr/>
        </p:nvSpPr>
        <p:spPr>
          <a:xfrm>
            <a:off x="658773" y="7264003"/>
            <a:ext cx="7826454" cy="301109"/>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Renamed columns to </a:t>
            </a:r>
            <a:r>
              <a:rPr lang="en-US" sz="1450" b="1" dirty="0">
                <a:solidFill>
                  <a:srgbClr val="CFD0D8"/>
                </a:solidFill>
                <a:latin typeface="Roboto" pitchFamily="34" charset="0"/>
                <a:ea typeface="Roboto" pitchFamily="34" charset="-122"/>
                <a:cs typeface="Roboto" pitchFamily="34" charset="-120"/>
              </a:rPr>
              <a:t>snake_case</a:t>
            </a:r>
            <a:r>
              <a:rPr lang="en-US" sz="1450" dirty="0">
                <a:solidFill>
                  <a:srgbClr val="CFD0D8"/>
                </a:solidFill>
                <a:latin typeface="Roboto" pitchFamily="34" charset="0"/>
                <a:ea typeface="Roboto" pitchFamily="34" charset="-122"/>
                <a:cs typeface="Roboto" pitchFamily="34" charset="-120"/>
              </a:rPr>
              <a:t> for improved readability and consistency.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2688" y="434221"/>
            <a:ext cx="7657267" cy="493514"/>
          </a:xfrm>
          <a:prstGeom prst="rect">
            <a:avLst/>
          </a:prstGeom>
          <a:noFill/>
          <a:ln/>
        </p:spPr>
        <p:txBody>
          <a:bodyPr wrap="none" lIns="0" tIns="0" rIns="0" bIns="0" rtlCol="0" anchor="t"/>
          <a:lstStyle/>
          <a:p>
            <a:pPr marL="0" indent="0" algn="l">
              <a:lnSpc>
                <a:spcPts val="3850"/>
              </a:lnSpc>
              <a:buNone/>
            </a:pPr>
            <a:r>
              <a:rPr lang="en-US" sz="3100" dirty="0">
                <a:solidFill>
                  <a:srgbClr val="FFFFFF"/>
                </a:solidFill>
                <a:latin typeface="Roboto Medium" pitchFamily="34" charset="0"/>
                <a:ea typeface="Roboto Medium" pitchFamily="34" charset="-122"/>
                <a:cs typeface="Roboto Medium" pitchFamily="34" charset="-120"/>
              </a:rPr>
              <a:t>Feature Engineering &amp; Database Integration</a:t>
            </a:r>
            <a:endParaRPr lang="en-US" sz="3100" dirty="0"/>
          </a:p>
        </p:txBody>
      </p:sp>
      <p:sp>
        <p:nvSpPr>
          <p:cNvPr id="3" name="Text 1"/>
          <p:cNvSpPr/>
          <p:nvPr/>
        </p:nvSpPr>
        <p:spPr>
          <a:xfrm>
            <a:off x="552688" y="1322427"/>
            <a:ext cx="2141458" cy="246698"/>
          </a:xfrm>
          <a:prstGeom prst="rect">
            <a:avLst/>
          </a:prstGeom>
          <a:noFill/>
          <a:ln/>
        </p:spPr>
        <p:txBody>
          <a:bodyPr wrap="none" lIns="0" tIns="0" rIns="0" bIns="0" rtlCol="0" anchor="t"/>
          <a:lstStyle/>
          <a:p>
            <a:pPr marL="0" indent="0" algn="l">
              <a:lnSpc>
                <a:spcPts val="1900"/>
              </a:lnSpc>
              <a:buNone/>
            </a:pPr>
            <a:r>
              <a:rPr lang="en-US" sz="1550" dirty="0">
                <a:solidFill>
                  <a:srgbClr val="FFFFFF"/>
                </a:solidFill>
                <a:latin typeface="Roboto Medium" pitchFamily="34" charset="0"/>
                <a:ea typeface="Roboto Medium" pitchFamily="34" charset="-122"/>
                <a:cs typeface="Roboto Medium" pitchFamily="34" charset="-120"/>
              </a:rPr>
              <a:t>Enhanced Data Features</a:t>
            </a:r>
            <a:endParaRPr lang="en-US" sz="15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862" y="1754624"/>
            <a:ext cx="236815" cy="236815"/>
          </a:xfrm>
          <a:prstGeom prst="rect">
            <a:avLst/>
          </a:prstGeom>
        </p:spPr>
      </p:pic>
      <p:sp>
        <p:nvSpPr>
          <p:cNvPr id="5" name="Text 2"/>
          <p:cNvSpPr/>
          <p:nvPr/>
        </p:nvSpPr>
        <p:spPr>
          <a:xfrm>
            <a:off x="1065848" y="1746766"/>
            <a:ext cx="6056709" cy="252532"/>
          </a:xfrm>
          <a:prstGeom prst="rect">
            <a:avLst/>
          </a:prstGeom>
          <a:noFill/>
          <a:ln/>
        </p:spPr>
        <p:txBody>
          <a:bodyPr wrap="none" lIns="0" tIns="0" rIns="0" bIns="0" rtlCol="0" anchor="t"/>
          <a:lstStyle/>
          <a:p>
            <a:pPr marL="0" indent="0" algn="l">
              <a:lnSpc>
                <a:spcPts val="1950"/>
              </a:lnSpc>
              <a:buNone/>
            </a:pPr>
            <a:r>
              <a:rPr lang="en-US" sz="1200" b="1" dirty="0">
                <a:solidFill>
                  <a:srgbClr val="CFD0D8"/>
                </a:solidFill>
                <a:latin typeface="Roboto" pitchFamily="34" charset="0"/>
                <a:ea typeface="Roboto" pitchFamily="34" charset="-122"/>
                <a:cs typeface="Roboto" pitchFamily="34" charset="-120"/>
              </a:rPr>
              <a:t>Age Group:</a:t>
            </a:r>
            <a:r>
              <a:rPr lang="en-US" sz="1200" dirty="0">
                <a:solidFill>
                  <a:srgbClr val="CFD0D8"/>
                </a:solidFill>
                <a:latin typeface="Roboto" pitchFamily="34" charset="0"/>
                <a:ea typeface="Roboto" pitchFamily="34" charset="-122"/>
                <a:cs typeface="Roboto" pitchFamily="34" charset="-120"/>
              </a:rPr>
              <a:t> Created by binning customer ages for demographic analysis.</a:t>
            </a:r>
            <a:endParaRPr lang="en-US" sz="120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862" y="2551986"/>
            <a:ext cx="236815" cy="236815"/>
          </a:xfrm>
          <a:prstGeom prst="rect">
            <a:avLst/>
          </a:prstGeom>
        </p:spPr>
      </p:pic>
      <p:sp>
        <p:nvSpPr>
          <p:cNvPr id="7" name="Text 3"/>
          <p:cNvSpPr/>
          <p:nvPr/>
        </p:nvSpPr>
        <p:spPr>
          <a:xfrm>
            <a:off x="1065848" y="2544128"/>
            <a:ext cx="6056709" cy="252532"/>
          </a:xfrm>
          <a:prstGeom prst="rect">
            <a:avLst/>
          </a:prstGeom>
          <a:noFill/>
          <a:ln/>
        </p:spPr>
        <p:txBody>
          <a:bodyPr wrap="none" lIns="0" tIns="0" rIns="0" bIns="0" rtlCol="0" anchor="t"/>
          <a:lstStyle/>
          <a:p>
            <a:pPr marL="0" indent="0" algn="l">
              <a:lnSpc>
                <a:spcPts val="1950"/>
              </a:lnSpc>
              <a:buNone/>
            </a:pPr>
            <a:r>
              <a:rPr lang="en-US" sz="1200" b="1" dirty="0">
                <a:solidFill>
                  <a:srgbClr val="CFD0D8"/>
                </a:solidFill>
                <a:latin typeface="Roboto" pitchFamily="34" charset="0"/>
                <a:ea typeface="Roboto" pitchFamily="34" charset="-122"/>
                <a:cs typeface="Roboto" pitchFamily="34" charset="-120"/>
              </a:rPr>
              <a:t>Purchase Frequency:</a:t>
            </a:r>
            <a:r>
              <a:rPr lang="en-US" sz="1200" dirty="0">
                <a:solidFill>
                  <a:srgbClr val="CFD0D8"/>
                </a:solidFill>
                <a:latin typeface="Roboto" pitchFamily="34" charset="0"/>
                <a:ea typeface="Roboto" pitchFamily="34" charset="-122"/>
                <a:cs typeface="Roboto" pitchFamily="34" charset="-120"/>
              </a:rPr>
              <a:t> Derived from purchase data to understand buying habits.</a:t>
            </a:r>
            <a:endParaRPr lang="en-US" sz="1200" dirty="0"/>
          </a:p>
        </p:txBody>
      </p:sp>
      <p:pic>
        <p:nvPicPr>
          <p:cNvPr id="8"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862" y="3349347"/>
            <a:ext cx="236815" cy="236815"/>
          </a:xfrm>
          <a:prstGeom prst="rect">
            <a:avLst/>
          </a:prstGeom>
        </p:spPr>
      </p:pic>
      <p:sp>
        <p:nvSpPr>
          <p:cNvPr id="9" name="Text 4"/>
          <p:cNvSpPr/>
          <p:nvPr/>
        </p:nvSpPr>
        <p:spPr>
          <a:xfrm>
            <a:off x="1065848" y="3341489"/>
            <a:ext cx="6056709" cy="505063"/>
          </a:xfrm>
          <a:prstGeom prst="rect">
            <a:avLst/>
          </a:prstGeom>
          <a:noFill/>
          <a:ln/>
        </p:spPr>
        <p:txBody>
          <a:bodyPr wrap="square" lIns="0" tIns="0" rIns="0" bIns="0" rtlCol="0" anchor="t"/>
          <a:lstStyle/>
          <a:p>
            <a:pPr marL="0" indent="0" algn="l">
              <a:lnSpc>
                <a:spcPts val="1950"/>
              </a:lnSpc>
              <a:buNone/>
            </a:pPr>
            <a:r>
              <a:rPr lang="en-US" sz="1200" b="1" dirty="0">
                <a:solidFill>
                  <a:srgbClr val="CFD0D8"/>
                </a:solidFill>
                <a:latin typeface="Roboto" pitchFamily="34" charset="0"/>
                <a:ea typeface="Roboto" pitchFamily="34" charset="-122"/>
                <a:cs typeface="Roboto" pitchFamily="34" charset="-120"/>
              </a:rPr>
              <a:t>Data Consistency:</a:t>
            </a:r>
            <a:r>
              <a:rPr lang="en-US" sz="1200" dirty="0">
                <a:solidFill>
                  <a:srgbClr val="CFD0D8"/>
                </a:solidFill>
                <a:latin typeface="Roboto" pitchFamily="34" charset="0"/>
                <a:ea typeface="Roboto" pitchFamily="34" charset="-122"/>
                <a:cs typeface="Roboto" pitchFamily="34" charset="-120"/>
              </a:rPr>
              <a:t> Dropped </a:t>
            </a:r>
            <a:r>
              <a:rPr lang="en-US" sz="1200" b="1" dirty="0">
                <a:solidFill>
                  <a:srgbClr val="CFD0D8"/>
                </a:solidFill>
                <a:latin typeface="Roboto" pitchFamily="34" charset="0"/>
                <a:ea typeface="Roboto" pitchFamily="34" charset="-122"/>
                <a:cs typeface="Roboto" pitchFamily="34" charset="-120"/>
              </a:rPr>
              <a:t>promo_code_used</a:t>
            </a:r>
            <a:r>
              <a:rPr lang="en-US" sz="1200" dirty="0">
                <a:solidFill>
                  <a:srgbClr val="CFD0D8"/>
                </a:solidFill>
                <a:latin typeface="Roboto" pitchFamily="34" charset="0"/>
                <a:ea typeface="Roboto" pitchFamily="34" charset="-122"/>
                <a:cs typeface="Roboto" pitchFamily="34" charset="-120"/>
              </a:rPr>
              <a:t> after verifying redundancy with </a:t>
            </a:r>
            <a:r>
              <a:rPr lang="en-US" sz="1200" b="1" dirty="0">
                <a:solidFill>
                  <a:srgbClr val="CFD0D8"/>
                </a:solidFill>
                <a:latin typeface="Roboto" pitchFamily="34" charset="0"/>
                <a:ea typeface="Roboto" pitchFamily="34" charset="-122"/>
                <a:cs typeface="Roboto" pitchFamily="34" charset="-120"/>
              </a:rPr>
              <a:t>discount_applied</a:t>
            </a:r>
            <a:r>
              <a:rPr lang="en-US" sz="1200" dirty="0">
                <a:solidFill>
                  <a:srgbClr val="CFD0D8"/>
                </a:solidFill>
                <a:latin typeface="Roboto" pitchFamily="34" charset="0"/>
                <a:ea typeface="Roboto" pitchFamily="34" charset="-122"/>
                <a:cs typeface="Roboto" pitchFamily="34" charset="-120"/>
              </a:rPr>
              <a:t>.</a:t>
            </a:r>
            <a:endParaRPr lang="en-US" sz="1200" dirty="0"/>
          </a:p>
        </p:txBody>
      </p:sp>
      <p:sp>
        <p:nvSpPr>
          <p:cNvPr id="10" name="Text 5"/>
          <p:cNvSpPr/>
          <p:nvPr/>
        </p:nvSpPr>
        <p:spPr>
          <a:xfrm>
            <a:off x="7515463" y="1322427"/>
            <a:ext cx="1973818" cy="246698"/>
          </a:xfrm>
          <a:prstGeom prst="rect">
            <a:avLst/>
          </a:prstGeom>
          <a:noFill/>
          <a:ln/>
        </p:spPr>
        <p:txBody>
          <a:bodyPr wrap="none" lIns="0" tIns="0" rIns="0" bIns="0" rtlCol="0" anchor="t"/>
          <a:lstStyle/>
          <a:p>
            <a:pPr marL="0" indent="0" algn="l">
              <a:lnSpc>
                <a:spcPts val="1900"/>
              </a:lnSpc>
              <a:buNone/>
            </a:pPr>
            <a:r>
              <a:rPr lang="en-US" sz="1550" dirty="0">
                <a:solidFill>
                  <a:srgbClr val="FFFFFF"/>
                </a:solidFill>
                <a:latin typeface="Roboto Medium" pitchFamily="34" charset="0"/>
                <a:ea typeface="Roboto Medium" pitchFamily="34" charset="-122"/>
                <a:cs typeface="Roboto Medium" pitchFamily="34" charset="-120"/>
              </a:rPr>
              <a:t>Seamless Integration</a:t>
            </a:r>
            <a:endParaRPr lang="en-US" sz="1550" dirty="0"/>
          </a:p>
        </p:txBody>
      </p:sp>
      <p:pic>
        <p:nvPicPr>
          <p:cNvPr id="11" name="Image 3" descr="preencoded.png"/>
          <p:cNvPicPr>
            <a:picLocks noChangeAspect="1"/>
          </p:cNvPicPr>
          <p:nvPr/>
        </p:nvPicPr>
        <p:blipFill>
          <a:blip r:embed="rId5"/>
          <a:stretch>
            <a:fillRect/>
          </a:stretch>
        </p:blipFill>
        <p:spPr>
          <a:xfrm>
            <a:off x="7515463" y="1746766"/>
            <a:ext cx="6569869" cy="6569869"/>
          </a:xfrm>
          <a:prstGeom prst="rect">
            <a:avLst/>
          </a:prstGeom>
        </p:spPr>
      </p:pic>
      <p:sp>
        <p:nvSpPr>
          <p:cNvPr id="12" name="Text 6"/>
          <p:cNvSpPr/>
          <p:nvPr/>
        </p:nvSpPr>
        <p:spPr>
          <a:xfrm>
            <a:off x="7515463" y="8494276"/>
            <a:ext cx="6569869" cy="505063"/>
          </a:xfrm>
          <a:prstGeom prst="rect">
            <a:avLst/>
          </a:prstGeom>
          <a:noFill/>
          <a:ln/>
        </p:spPr>
        <p:txBody>
          <a:bodyPr wrap="square" lIns="0" tIns="0" rIns="0" bIns="0" rtlCol="0" anchor="t"/>
          <a:lstStyle/>
          <a:p>
            <a:pPr marL="0" indent="0" algn="l">
              <a:lnSpc>
                <a:spcPts val="1950"/>
              </a:lnSpc>
              <a:buNone/>
            </a:pPr>
            <a:r>
              <a:rPr lang="en-US" sz="1200" dirty="0">
                <a:solidFill>
                  <a:srgbClr val="CFD0D8"/>
                </a:solidFill>
                <a:latin typeface="Roboto" pitchFamily="34" charset="0"/>
                <a:ea typeface="Roboto" pitchFamily="34" charset="-122"/>
                <a:cs typeface="Roboto" pitchFamily="34" charset="-120"/>
              </a:rPr>
              <a:t>Connected Python script to MySQL and loaded the cleaned DataFrame for robust SQL analysis.</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5396" y="783312"/>
            <a:ext cx="7935039" cy="481251"/>
          </a:xfrm>
          <a:prstGeom prst="rect">
            <a:avLst/>
          </a:prstGeom>
          <a:noFill/>
          <a:ln/>
        </p:spPr>
        <p:txBody>
          <a:bodyPr wrap="none" lIns="0" tIns="0" rIns="0" bIns="0" rtlCol="0" anchor="t"/>
          <a:lstStyle/>
          <a:p>
            <a:pPr marL="0" indent="0" algn="l">
              <a:lnSpc>
                <a:spcPts val="3750"/>
              </a:lnSpc>
              <a:buNone/>
            </a:pPr>
            <a:r>
              <a:rPr lang="en-US" sz="3000" dirty="0">
                <a:solidFill>
                  <a:srgbClr val="FFFFFF"/>
                </a:solidFill>
                <a:latin typeface="Roboto Medium" pitchFamily="34" charset="0"/>
                <a:ea typeface="Roboto Medium" pitchFamily="34" charset="-122"/>
                <a:cs typeface="Roboto Medium" pitchFamily="34" charset="-120"/>
              </a:rPr>
              <a:t>Data Analysis with SQL: Key Business Insights</a:t>
            </a:r>
            <a:endParaRPr lang="en-US" sz="3000" dirty="0"/>
          </a:p>
        </p:txBody>
      </p:sp>
      <p:sp>
        <p:nvSpPr>
          <p:cNvPr id="4" name="Shape 1"/>
          <p:cNvSpPr/>
          <p:nvPr/>
        </p:nvSpPr>
        <p:spPr>
          <a:xfrm>
            <a:off x="6025396" y="1726525"/>
            <a:ext cx="8066008" cy="1141214"/>
          </a:xfrm>
          <a:prstGeom prst="roundRect">
            <a:avLst>
              <a:gd name="adj" fmla="val 9615"/>
            </a:avLst>
          </a:prstGeom>
          <a:solidFill>
            <a:srgbClr val="000018">
              <a:alpha val="95000"/>
            </a:srgbClr>
          </a:solidFill>
          <a:ln/>
        </p:spPr>
      </p:sp>
      <p:sp>
        <p:nvSpPr>
          <p:cNvPr id="5" name="Shape 2"/>
          <p:cNvSpPr/>
          <p:nvPr/>
        </p:nvSpPr>
        <p:spPr>
          <a:xfrm>
            <a:off x="6025396" y="1703665"/>
            <a:ext cx="8066008" cy="91440"/>
          </a:xfrm>
          <a:prstGeom prst="roundRect">
            <a:avLst>
              <a:gd name="adj" fmla="val 70743"/>
            </a:avLst>
          </a:prstGeom>
          <a:solidFill>
            <a:srgbClr val="5A6ED8"/>
          </a:solidFill>
          <a:ln/>
        </p:spPr>
      </p:sp>
      <p:sp>
        <p:nvSpPr>
          <p:cNvPr id="6" name="Shape 3"/>
          <p:cNvSpPr/>
          <p:nvPr/>
        </p:nvSpPr>
        <p:spPr>
          <a:xfrm>
            <a:off x="9827419" y="1495544"/>
            <a:ext cx="461963" cy="461963"/>
          </a:xfrm>
          <a:prstGeom prst="roundRect">
            <a:avLst>
              <a:gd name="adj" fmla="val 197938"/>
            </a:avLst>
          </a:prstGeom>
          <a:solidFill>
            <a:srgbClr val="5A6ED8"/>
          </a:solidFill>
          <a:ln/>
        </p:spPr>
      </p:sp>
      <p:sp>
        <p:nvSpPr>
          <p:cNvPr id="7" name="Text 4"/>
          <p:cNvSpPr/>
          <p:nvPr/>
        </p:nvSpPr>
        <p:spPr>
          <a:xfrm>
            <a:off x="9966008" y="1611035"/>
            <a:ext cx="184785" cy="230981"/>
          </a:xfrm>
          <a:prstGeom prst="rect">
            <a:avLst/>
          </a:prstGeom>
          <a:noFill/>
          <a:ln/>
        </p:spPr>
        <p:txBody>
          <a:bodyPr wrap="none" lIns="0" tIns="0" rIns="0" bIns="0" rtlCol="0" anchor="t"/>
          <a:lstStyle/>
          <a:p>
            <a:pPr marL="0" indent="0" algn="l">
              <a:lnSpc>
                <a:spcPts val="2300"/>
              </a:lnSpc>
              <a:buNone/>
            </a:pPr>
            <a:r>
              <a:rPr lang="en-US" sz="1450" dirty="0">
                <a:solidFill>
                  <a:srgbClr val="FFFFFF"/>
                </a:solidFill>
                <a:latin typeface="Roboto Medium" pitchFamily="34" charset="0"/>
                <a:ea typeface="Roboto Medium" pitchFamily="34" charset="-122"/>
                <a:cs typeface="Roboto Medium" pitchFamily="34" charset="-120"/>
              </a:rPr>
              <a:t>1</a:t>
            </a:r>
            <a:endParaRPr lang="en-US" sz="1450" dirty="0"/>
          </a:p>
        </p:txBody>
      </p:sp>
      <p:sp>
        <p:nvSpPr>
          <p:cNvPr id="8" name="Text 5"/>
          <p:cNvSpPr/>
          <p:nvPr/>
        </p:nvSpPr>
        <p:spPr>
          <a:xfrm>
            <a:off x="6202204" y="2111454"/>
            <a:ext cx="1925122" cy="240625"/>
          </a:xfrm>
          <a:prstGeom prst="rect">
            <a:avLst/>
          </a:prstGeom>
          <a:noFill/>
          <a:ln/>
        </p:spPr>
        <p:txBody>
          <a:bodyPr wrap="none" lIns="0" tIns="0" rIns="0" bIns="0" rtlCol="0" anchor="t"/>
          <a:lstStyle/>
          <a:p>
            <a:pPr marL="0" indent="0" algn="l">
              <a:lnSpc>
                <a:spcPts val="1850"/>
              </a:lnSpc>
              <a:buNone/>
            </a:pPr>
            <a:r>
              <a:rPr lang="en-US" sz="1500" dirty="0">
                <a:solidFill>
                  <a:srgbClr val="CFD0D8"/>
                </a:solidFill>
                <a:latin typeface="Roboto Medium" pitchFamily="34" charset="0"/>
                <a:ea typeface="Roboto Medium" pitchFamily="34" charset="-122"/>
                <a:cs typeface="Roboto Medium" pitchFamily="34" charset="-120"/>
              </a:rPr>
              <a:t>Revenue by Gender</a:t>
            </a:r>
            <a:endParaRPr lang="en-US" sz="1500" dirty="0"/>
          </a:p>
        </p:txBody>
      </p:sp>
      <p:sp>
        <p:nvSpPr>
          <p:cNvPr id="9" name="Text 6"/>
          <p:cNvSpPr/>
          <p:nvPr/>
        </p:nvSpPr>
        <p:spPr>
          <a:xfrm>
            <a:off x="6202204" y="2444472"/>
            <a:ext cx="7712392" cy="246459"/>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Male customers generated significantly more revenue ($157,890) than female customers ($75,191).</a:t>
            </a:r>
            <a:endParaRPr lang="en-US" sz="1200" dirty="0"/>
          </a:p>
        </p:txBody>
      </p:sp>
      <p:sp>
        <p:nvSpPr>
          <p:cNvPr id="10" name="Shape 7"/>
          <p:cNvSpPr/>
          <p:nvPr/>
        </p:nvSpPr>
        <p:spPr>
          <a:xfrm>
            <a:off x="6025396" y="3252668"/>
            <a:ext cx="8066008" cy="1141214"/>
          </a:xfrm>
          <a:prstGeom prst="roundRect">
            <a:avLst>
              <a:gd name="adj" fmla="val 9615"/>
            </a:avLst>
          </a:prstGeom>
          <a:solidFill>
            <a:srgbClr val="000018">
              <a:alpha val="95000"/>
            </a:srgbClr>
          </a:solidFill>
          <a:ln/>
        </p:spPr>
      </p:sp>
      <p:sp>
        <p:nvSpPr>
          <p:cNvPr id="11" name="Shape 8"/>
          <p:cNvSpPr/>
          <p:nvPr/>
        </p:nvSpPr>
        <p:spPr>
          <a:xfrm>
            <a:off x="6025396" y="3229808"/>
            <a:ext cx="8066008" cy="91440"/>
          </a:xfrm>
          <a:prstGeom prst="roundRect">
            <a:avLst>
              <a:gd name="adj" fmla="val 70743"/>
            </a:avLst>
          </a:prstGeom>
          <a:solidFill>
            <a:srgbClr val="5A6ED8"/>
          </a:solidFill>
          <a:ln/>
        </p:spPr>
      </p:sp>
      <p:sp>
        <p:nvSpPr>
          <p:cNvPr id="12" name="Shape 9"/>
          <p:cNvSpPr/>
          <p:nvPr/>
        </p:nvSpPr>
        <p:spPr>
          <a:xfrm>
            <a:off x="9827419" y="3021687"/>
            <a:ext cx="461963" cy="461963"/>
          </a:xfrm>
          <a:prstGeom prst="roundRect">
            <a:avLst>
              <a:gd name="adj" fmla="val 197938"/>
            </a:avLst>
          </a:prstGeom>
          <a:solidFill>
            <a:srgbClr val="5A6ED8"/>
          </a:solidFill>
          <a:ln/>
        </p:spPr>
      </p:sp>
      <p:sp>
        <p:nvSpPr>
          <p:cNvPr id="13" name="Text 10"/>
          <p:cNvSpPr/>
          <p:nvPr/>
        </p:nvSpPr>
        <p:spPr>
          <a:xfrm>
            <a:off x="9966008" y="3137178"/>
            <a:ext cx="184785" cy="230981"/>
          </a:xfrm>
          <a:prstGeom prst="rect">
            <a:avLst/>
          </a:prstGeom>
          <a:noFill/>
          <a:ln/>
        </p:spPr>
        <p:txBody>
          <a:bodyPr wrap="none" lIns="0" tIns="0" rIns="0" bIns="0" rtlCol="0" anchor="t"/>
          <a:lstStyle/>
          <a:p>
            <a:pPr marL="0" indent="0" algn="l">
              <a:lnSpc>
                <a:spcPts val="2300"/>
              </a:lnSpc>
              <a:buNone/>
            </a:pPr>
            <a:r>
              <a:rPr lang="en-US" sz="1450" dirty="0">
                <a:solidFill>
                  <a:srgbClr val="FFFFFF"/>
                </a:solidFill>
                <a:latin typeface="Roboto Medium" pitchFamily="34" charset="0"/>
                <a:ea typeface="Roboto Medium" pitchFamily="34" charset="-122"/>
                <a:cs typeface="Roboto Medium" pitchFamily="34" charset="-120"/>
              </a:rPr>
              <a:t>2</a:t>
            </a:r>
            <a:endParaRPr lang="en-US" sz="1450" dirty="0"/>
          </a:p>
        </p:txBody>
      </p:sp>
      <p:sp>
        <p:nvSpPr>
          <p:cNvPr id="14" name="Text 11"/>
          <p:cNvSpPr/>
          <p:nvPr/>
        </p:nvSpPr>
        <p:spPr>
          <a:xfrm>
            <a:off x="6202204" y="3637598"/>
            <a:ext cx="2627471" cy="240625"/>
          </a:xfrm>
          <a:prstGeom prst="rect">
            <a:avLst/>
          </a:prstGeom>
          <a:noFill/>
          <a:ln/>
        </p:spPr>
        <p:txBody>
          <a:bodyPr wrap="none" lIns="0" tIns="0" rIns="0" bIns="0" rtlCol="0" anchor="t"/>
          <a:lstStyle/>
          <a:p>
            <a:pPr marL="0" indent="0" algn="l">
              <a:lnSpc>
                <a:spcPts val="1850"/>
              </a:lnSpc>
              <a:buNone/>
            </a:pPr>
            <a:r>
              <a:rPr lang="en-US" sz="1500" dirty="0">
                <a:solidFill>
                  <a:srgbClr val="CFD0D8"/>
                </a:solidFill>
                <a:latin typeface="Roboto Medium" pitchFamily="34" charset="0"/>
                <a:ea typeface="Roboto Medium" pitchFamily="34" charset="-122"/>
                <a:cs typeface="Roboto Medium" pitchFamily="34" charset="-120"/>
              </a:rPr>
              <a:t>High-Spending Discount Users</a:t>
            </a:r>
            <a:endParaRPr lang="en-US" sz="1500" dirty="0"/>
          </a:p>
        </p:txBody>
      </p:sp>
      <p:sp>
        <p:nvSpPr>
          <p:cNvPr id="15" name="Text 12"/>
          <p:cNvSpPr/>
          <p:nvPr/>
        </p:nvSpPr>
        <p:spPr>
          <a:xfrm>
            <a:off x="6202204" y="3970615"/>
            <a:ext cx="7712392" cy="246459"/>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Identified 839 customers who used discounts but still spent above the average purchase amount.</a:t>
            </a:r>
            <a:endParaRPr lang="en-US" sz="1200" dirty="0"/>
          </a:p>
        </p:txBody>
      </p:sp>
      <p:sp>
        <p:nvSpPr>
          <p:cNvPr id="16" name="Shape 13"/>
          <p:cNvSpPr/>
          <p:nvPr/>
        </p:nvSpPr>
        <p:spPr>
          <a:xfrm>
            <a:off x="6025396" y="4778812"/>
            <a:ext cx="8066008" cy="1141214"/>
          </a:xfrm>
          <a:prstGeom prst="roundRect">
            <a:avLst>
              <a:gd name="adj" fmla="val 9615"/>
            </a:avLst>
          </a:prstGeom>
          <a:solidFill>
            <a:srgbClr val="000018">
              <a:alpha val="95000"/>
            </a:srgbClr>
          </a:solidFill>
          <a:ln/>
        </p:spPr>
      </p:sp>
      <p:sp>
        <p:nvSpPr>
          <p:cNvPr id="17" name="Shape 14"/>
          <p:cNvSpPr/>
          <p:nvPr/>
        </p:nvSpPr>
        <p:spPr>
          <a:xfrm>
            <a:off x="6025396" y="4755952"/>
            <a:ext cx="8066008" cy="91440"/>
          </a:xfrm>
          <a:prstGeom prst="roundRect">
            <a:avLst>
              <a:gd name="adj" fmla="val 70743"/>
            </a:avLst>
          </a:prstGeom>
          <a:solidFill>
            <a:srgbClr val="5A6ED8"/>
          </a:solidFill>
          <a:ln/>
        </p:spPr>
      </p:sp>
      <p:sp>
        <p:nvSpPr>
          <p:cNvPr id="18" name="Shape 15"/>
          <p:cNvSpPr/>
          <p:nvPr/>
        </p:nvSpPr>
        <p:spPr>
          <a:xfrm>
            <a:off x="9827419" y="4547830"/>
            <a:ext cx="461963" cy="461963"/>
          </a:xfrm>
          <a:prstGeom prst="roundRect">
            <a:avLst>
              <a:gd name="adj" fmla="val 197938"/>
            </a:avLst>
          </a:prstGeom>
          <a:solidFill>
            <a:srgbClr val="5A6ED8"/>
          </a:solidFill>
          <a:ln/>
        </p:spPr>
      </p:sp>
      <p:sp>
        <p:nvSpPr>
          <p:cNvPr id="19" name="Text 16"/>
          <p:cNvSpPr/>
          <p:nvPr/>
        </p:nvSpPr>
        <p:spPr>
          <a:xfrm>
            <a:off x="9966008" y="4663321"/>
            <a:ext cx="184785" cy="230981"/>
          </a:xfrm>
          <a:prstGeom prst="rect">
            <a:avLst/>
          </a:prstGeom>
          <a:noFill/>
          <a:ln/>
        </p:spPr>
        <p:txBody>
          <a:bodyPr wrap="none" lIns="0" tIns="0" rIns="0" bIns="0" rtlCol="0" anchor="t"/>
          <a:lstStyle/>
          <a:p>
            <a:pPr marL="0" indent="0" algn="l">
              <a:lnSpc>
                <a:spcPts val="2300"/>
              </a:lnSpc>
              <a:buNone/>
            </a:pPr>
            <a:r>
              <a:rPr lang="en-US" sz="1450" dirty="0">
                <a:solidFill>
                  <a:srgbClr val="FFFFFF"/>
                </a:solidFill>
                <a:latin typeface="Roboto Medium" pitchFamily="34" charset="0"/>
                <a:ea typeface="Roboto Medium" pitchFamily="34" charset="-122"/>
                <a:cs typeface="Roboto Medium" pitchFamily="34" charset="-120"/>
              </a:rPr>
              <a:t>3</a:t>
            </a:r>
            <a:endParaRPr lang="en-US" sz="1450" dirty="0"/>
          </a:p>
        </p:txBody>
      </p:sp>
      <p:sp>
        <p:nvSpPr>
          <p:cNvPr id="20" name="Text 17"/>
          <p:cNvSpPr/>
          <p:nvPr/>
        </p:nvSpPr>
        <p:spPr>
          <a:xfrm>
            <a:off x="6202204" y="5163741"/>
            <a:ext cx="2154079" cy="240625"/>
          </a:xfrm>
          <a:prstGeom prst="rect">
            <a:avLst/>
          </a:prstGeom>
          <a:noFill/>
          <a:ln/>
        </p:spPr>
        <p:txBody>
          <a:bodyPr wrap="none" lIns="0" tIns="0" rIns="0" bIns="0" rtlCol="0" anchor="t"/>
          <a:lstStyle/>
          <a:p>
            <a:pPr marL="0" indent="0" algn="l">
              <a:lnSpc>
                <a:spcPts val="1850"/>
              </a:lnSpc>
              <a:buNone/>
            </a:pPr>
            <a:r>
              <a:rPr lang="en-US" sz="1500" dirty="0">
                <a:solidFill>
                  <a:srgbClr val="CFD0D8"/>
                </a:solidFill>
                <a:latin typeface="Roboto Medium" pitchFamily="34" charset="0"/>
                <a:ea typeface="Roboto Medium" pitchFamily="34" charset="-122"/>
                <a:cs typeface="Roboto Medium" pitchFamily="34" charset="-120"/>
              </a:rPr>
              <a:t>Top 5 Products by Rating</a:t>
            </a:r>
            <a:endParaRPr lang="en-US" sz="1500" dirty="0"/>
          </a:p>
        </p:txBody>
      </p:sp>
      <p:sp>
        <p:nvSpPr>
          <p:cNvPr id="21" name="Text 18"/>
          <p:cNvSpPr/>
          <p:nvPr/>
        </p:nvSpPr>
        <p:spPr>
          <a:xfrm>
            <a:off x="6202204" y="5496758"/>
            <a:ext cx="7712392" cy="246459"/>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Gloves, Sandals, Boots, Hat, and Skirt received the highest average review ratings.</a:t>
            </a:r>
            <a:endParaRPr lang="en-US" sz="1200" dirty="0"/>
          </a:p>
        </p:txBody>
      </p:sp>
      <p:sp>
        <p:nvSpPr>
          <p:cNvPr id="22" name="Shape 19"/>
          <p:cNvSpPr/>
          <p:nvPr/>
        </p:nvSpPr>
        <p:spPr>
          <a:xfrm>
            <a:off x="6025396" y="6304955"/>
            <a:ext cx="8066008" cy="1141214"/>
          </a:xfrm>
          <a:prstGeom prst="roundRect">
            <a:avLst>
              <a:gd name="adj" fmla="val 9615"/>
            </a:avLst>
          </a:prstGeom>
          <a:solidFill>
            <a:srgbClr val="000018">
              <a:alpha val="95000"/>
            </a:srgbClr>
          </a:solidFill>
          <a:ln/>
        </p:spPr>
      </p:sp>
      <p:sp>
        <p:nvSpPr>
          <p:cNvPr id="23" name="Shape 20"/>
          <p:cNvSpPr/>
          <p:nvPr/>
        </p:nvSpPr>
        <p:spPr>
          <a:xfrm>
            <a:off x="6025396" y="6282095"/>
            <a:ext cx="8066008" cy="91440"/>
          </a:xfrm>
          <a:prstGeom prst="roundRect">
            <a:avLst>
              <a:gd name="adj" fmla="val 70743"/>
            </a:avLst>
          </a:prstGeom>
          <a:solidFill>
            <a:srgbClr val="5A6ED8"/>
          </a:solidFill>
          <a:ln/>
        </p:spPr>
      </p:sp>
      <p:sp>
        <p:nvSpPr>
          <p:cNvPr id="24" name="Shape 21"/>
          <p:cNvSpPr/>
          <p:nvPr/>
        </p:nvSpPr>
        <p:spPr>
          <a:xfrm>
            <a:off x="9827419" y="6073973"/>
            <a:ext cx="461963" cy="461963"/>
          </a:xfrm>
          <a:prstGeom prst="roundRect">
            <a:avLst>
              <a:gd name="adj" fmla="val 197938"/>
            </a:avLst>
          </a:prstGeom>
          <a:solidFill>
            <a:srgbClr val="5A6ED8"/>
          </a:solidFill>
          <a:ln/>
        </p:spPr>
      </p:sp>
      <p:sp>
        <p:nvSpPr>
          <p:cNvPr id="25" name="Text 22"/>
          <p:cNvSpPr/>
          <p:nvPr/>
        </p:nvSpPr>
        <p:spPr>
          <a:xfrm>
            <a:off x="9966008" y="6189464"/>
            <a:ext cx="184785" cy="230981"/>
          </a:xfrm>
          <a:prstGeom prst="rect">
            <a:avLst/>
          </a:prstGeom>
          <a:noFill/>
          <a:ln/>
        </p:spPr>
        <p:txBody>
          <a:bodyPr wrap="none" lIns="0" tIns="0" rIns="0" bIns="0" rtlCol="0" anchor="t"/>
          <a:lstStyle/>
          <a:p>
            <a:pPr marL="0" indent="0" algn="l">
              <a:lnSpc>
                <a:spcPts val="2300"/>
              </a:lnSpc>
              <a:buNone/>
            </a:pPr>
            <a:r>
              <a:rPr lang="en-US" sz="1450" dirty="0">
                <a:solidFill>
                  <a:srgbClr val="FFFFFF"/>
                </a:solidFill>
                <a:latin typeface="Roboto Medium" pitchFamily="34" charset="0"/>
                <a:ea typeface="Roboto Medium" pitchFamily="34" charset="-122"/>
                <a:cs typeface="Roboto Medium" pitchFamily="34" charset="-120"/>
              </a:rPr>
              <a:t>4</a:t>
            </a:r>
            <a:endParaRPr lang="en-US" sz="1450" dirty="0"/>
          </a:p>
        </p:txBody>
      </p:sp>
      <p:sp>
        <p:nvSpPr>
          <p:cNvPr id="26" name="Text 23"/>
          <p:cNvSpPr/>
          <p:nvPr/>
        </p:nvSpPr>
        <p:spPr>
          <a:xfrm>
            <a:off x="6202204" y="6689884"/>
            <a:ext cx="2307312" cy="240625"/>
          </a:xfrm>
          <a:prstGeom prst="rect">
            <a:avLst/>
          </a:prstGeom>
          <a:noFill/>
          <a:ln/>
        </p:spPr>
        <p:txBody>
          <a:bodyPr wrap="none" lIns="0" tIns="0" rIns="0" bIns="0" rtlCol="0" anchor="t"/>
          <a:lstStyle/>
          <a:p>
            <a:pPr marL="0" indent="0" algn="l">
              <a:lnSpc>
                <a:spcPts val="1850"/>
              </a:lnSpc>
              <a:buNone/>
            </a:pPr>
            <a:r>
              <a:rPr lang="en-US" sz="1500" dirty="0">
                <a:solidFill>
                  <a:srgbClr val="CFD0D8"/>
                </a:solidFill>
                <a:latin typeface="Roboto Medium" pitchFamily="34" charset="0"/>
                <a:ea typeface="Roboto Medium" pitchFamily="34" charset="-122"/>
                <a:cs typeface="Roboto Medium" pitchFamily="34" charset="-120"/>
              </a:rPr>
              <a:t>Shipping Type Comparison</a:t>
            </a:r>
            <a:endParaRPr lang="en-US" sz="1500" dirty="0"/>
          </a:p>
        </p:txBody>
      </p:sp>
      <p:sp>
        <p:nvSpPr>
          <p:cNvPr id="27" name="Text 24"/>
          <p:cNvSpPr/>
          <p:nvPr/>
        </p:nvSpPr>
        <p:spPr>
          <a:xfrm>
            <a:off x="6202204" y="7022902"/>
            <a:ext cx="7712392" cy="246459"/>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Express shipping users had a slightly higher average purchase amount ($60.48) than Standard ($58.46).</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46190"/>
            <a:ext cx="1017293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SQL Insights: Subscriptions &amp; Discounts</a:t>
            </a:r>
            <a:endParaRPr lang="en-US" sz="4450" dirty="0"/>
          </a:p>
        </p:txBody>
      </p:sp>
      <p:sp>
        <p:nvSpPr>
          <p:cNvPr id="3" name="Text 1"/>
          <p:cNvSpPr/>
          <p:nvPr/>
        </p:nvSpPr>
        <p:spPr>
          <a:xfrm>
            <a:off x="793790" y="2221944"/>
            <a:ext cx="3853458"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Subscriber vs. Non-Subscriber</a:t>
            </a:r>
            <a:endParaRPr lang="en-US" sz="2200" dirty="0"/>
          </a:p>
        </p:txBody>
      </p:sp>
      <p:sp>
        <p:nvSpPr>
          <p:cNvPr id="4" name="Shape 2"/>
          <p:cNvSpPr/>
          <p:nvPr/>
        </p:nvSpPr>
        <p:spPr>
          <a:xfrm>
            <a:off x="793790" y="2831425"/>
            <a:ext cx="6244709" cy="1315879"/>
          </a:xfrm>
          <a:prstGeom prst="roundRect">
            <a:avLst>
              <a:gd name="adj" fmla="val 7240"/>
            </a:avLst>
          </a:prstGeom>
          <a:noFill/>
          <a:ln w="7620">
            <a:solidFill>
              <a:srgbClr val="FFFFFF">
                <a:alpha val="24000"/>
              </a:srgbClr>
            </a:solidFill>
            <a:prstDash val="solid"/>
          </a:ln>
        </p:spPr>
      </p:sp>
      <p:sp>
        <p:nvSpPr>
          <p:cNvPr id="5" name="Shape 3"/>
          <p:cNvSpPr/>
          <p:nvPr/>
        </p:nvSpPr>
        <p:spPr>
          <a:xfrm>
            <a:off x="801410" y="2839045"/>
            <a:ext cx="6229469" cy="650319"/>
          </a:xfrm>
          <a:prstGeom prst="rect">
            <a:avLst/>
          </a:prstGeom>
          <a:solidFill>
            <a:srgbClr val="FFFFFF">
              <a:alpha val="4000"/>
            </a:srgbClr>
          </a:solidFill>
          <a:ln/>
        </p:spPr>
      </p:sp>
      <p:sp>
        <p:nvSpPr>
          <p:cNvPr id="6" name="Text 4"/>
          <p:cNvSpPr/>
          <p:nvPr/>
        </p:nvSpPr>
        <p:spPr>
          <a:xfrm>
            <a:off x="1028343" y="2982754"/>
            <a:ext cx="109989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Yes</a:t>
            </a:r>
            <a:endParaRPr lang="en-US" sz="1750" dirty="0"/>
          </a:p>
        </p:txBody>
      </p:sp>
      <p:sp>
        <p:nvSpPr>
          <p:cNvPr id="7" name="Text 5"/>
          <p:cNvSpPr/>
          <p:nvPr/>
        </p:nvSpPr>
        <p:spPr>
          <a:xfrm>
            <a:off x="2589490" y="2982754"/>
            <a:ext cx="10960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1053</a:t>
            </a:r>
            <a:endParaRPr lang="en-US" sz="1750" dirty="0"/>
          </a:p>
        </p:txBody>
      </p:sp>
      <p:sp>
        <p:nvSpPr>
          <p:cNvPr id="8" name="Text 6"/>
          <p:cNvSpPr/>
          <p:nvPr/>
        </p:nvSpPr>
        <p:spPr>
          <a:xfrm>
            <a:off x="4146828" y="2982754"/>
            <a:ext cx="10960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59.49</a:t>
            </a:r>
            <a:endParaRPr lang="en-US" sz="1750" dirty="0"/>
          </a:p>
        </p:txBody>
      </p:sp>
      <p:sp>
        <p:nvSpPr>
          <p:cNvPr id="9" name="Text 7"/>
          <p:cNvSpPr/>
          <p:nvPr/>
        </p:nvSpPr>
        <p:spPr>
          <a:xfrm>
            <a:off x="5704165" y="2982754"/>
            <a:ext cx="109989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62645</a:t>
            </a:r>
            <a:endParaRPr lang="en-US" sz="1750" dirty="0"/>
          </a:p>
        </p:txBody>
      </p:sp>
      <p:sp>
        <p:nvSpPr>
          <p:cNvPr id="10" name="Shape 8"/>
          <p:cNvSpPr/>
          <p:nvPr/>
        </p:nvSpPr>
        <p:spPr>
          <a:xfrm>
            <a:off x="801410" y="3489365"/>
            <a:ext cx="6229469" cy="650319"/>
          </a:xfrm>
          <a:prstGeom prst="rect">
            <a:avLst/>
          </a:prstGeom>
          <a:solidFill>
            <a:srgbClr val="000000">
              <a:alpha val="4000"/>
            </a:srgbClr>
          </a:solidFill>
          <a:ln/>
        </p:spPr>
      </p:sp>
      <p:sp>
        <p:nvSpPr>
          <p:cNvPr id="11" name="Text 9"/>
          <p:cNvSpPr/>
          <p:nvPr/>
        </p:nvSpPr>
        <p:spPr>
          <a:xfrm>
            <a:off x="1028343" y="3633073"/>
            <a:ext cx="109989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No</a:t>
            </a:r>
            <a:endParaRPr lang="en-US" sz="1750" dirty="0"/>
          </a:p>
        </p:txBody>
      </p:sp>
      <p:sp>
        <p:nvSpPr>
          <p:cNvPr id="12" name="Text 10"/>
          <p:cNvSpPr/>
          <p:nvPr/>
        </p:nvSpPr>
        <p:spPr>
          <a:xfrm>
            <a:off x="2589490" y="3633073"/>
            <a:ext cx="10960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2847</a:t>
            </a:r>
            <a:endParaRPr lang="en-US" sz="1750" dirty="0"/>
          </a:p>
        </p:txBody>
      </p:sp>
      <p:sp>
        <p:nvSpPr>
          <p:cNvPr id="13" name="Text 11"/>
          <p:cNvSpPr/>
          <p:nvPr/>
        </p:nvSpPr>
        <p:spPr>
          <a:xfrm>
            <a:off x="4146828" y="3633073"/>
            <a:ext cx="109608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59.87</a:t>
            </a:r>
            <a:endParaRPr lang="en-US" sz="1750" dirty="0"/>
          </a:p>
        </p:txBody>
      </p:sp>
      <p:sp>
        <p:nvSpPr>
          <p:cNvPr id="14" name="Text 12"/>
          <p:cNvSpPr/>
          <p:nvPr/>
        </p:nvSpPr>
        <p:spPr>
          <a:xfrm>
            <a:off x="5704165" y="3633073"/>
            <a:ext cx="1099899"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170436</a:t>
            </a:r>
            <a:endParaRPr lang="en-US" sz="1750" dirty="0"/>
          </a:p>
        </p:txBody>
      </p:sp>
      <p:sp>
        <p:nvSpPr>
          <p:cNvPr id="15" name="Text 13"/>
          <p:cNvSpPr/>
          <p:nvPr/>
        </p:nvSpPr>
        <p:spPr>
          <a:xfrm>
            <a:off x="793790" y="4402455"/>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Non-subscribers contribute more to total revenue, but average spend is similar.</a:t>
            </a:r>
            <a:endParaRPr lang="en-US" sz="1750" dirty="0"/>
          </a:p>
        </p:txBody>
      </p:sp>
      <p:sp>
        <p:nvSpPr>
          <p:cNvPr id="16" name="Text 14"/>
          <p:cNvSpPr/>
          <p:nvPr/>
        </p:nvSpPr>
        <p:spPr>
          <a:xfrm>
            <a:off x="7599521" y="2221944"/>
            <a:ext cx="3800951"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Discount-Dependent Products</a:t>
            </a:r>
            <a:endParaRPr lang="en-US" sz="2200" dirty="0"/>
          </a:p>
        </p:txBody>
      </p:sp>
      <p:sp>
        <p:nvSpPr>
          <p:cNvPr id="17" name="Shape 15"/>
          <p:cNvSpPr/>
          <p:nvPr/>
        </p:nvSpPr>
        <p:spPr>
          <a:xfrm>
            <a:off x="7599521" y="2831425"/>
            <a:ext cx="6244709" cy="3266837"/>
          </a:xfrm>
          <a:prstGeom prst="roundRect">
            <a:avLst>
              <a:gd name="adj" fmla="val 2916"/>
            </a:avLst>
          </a:prstGeom>
          <a:noFill/>
          <a:ln w="7620">
            <a:solidFill>
              <a:srgbClr val="FFFFFF">
                <a:alpha val="24000"/>
              </a:srgbClr>
            </a:solidFill>
            <a:prstDash val="solid"/>
          </a:ln>
        </p:spPr>
      </p:sp>
      <p:sp>
        <p:nvSpPr>
          <p:cNvPr id="18" name="Shape 16"/>
          <p:cNvSpPr/>
          <p:nvPr/>
        </p:nvSpPr>
        <p:spPr>
          <a:xfrm>
            <a:off x="7607141" y="2839045"/>
            <a:ext cx="6229469" cy="650319"/>
          </a:xfrm>
          <a:prstGeom prst="rect">
            <a:avLst/>
          </a:prstGeom>
          <a:solidFill>
            <a:srgbClr val="FFFFFF">
              <a:alpha val="4000"/>
            </a:srgbClr>
          </a:solidFill>
          <a:ln/>
        </p:spPr>
      </p:sp>
      <p:sp>
        <p:nvSpPr>
          <p:cNvPr id="19" name="Text 17"/>
          <p:cNvSpPr/>
          <p:nvPr/>
        </p:nvSpPr>
        <p:spPr>
          <a:xfrm>
            <a:off x="7834074" y="2982754"/>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Hat</a:t>
            </a:r>
            <a:endParaRPr lang="en-US" sz="1750" dirty="0"/>
          </a:p>
        </p:txBody>
      </p:sp>
      <p:sp>
        <p:nvSpPr>
          <p:cNvPr id="20" name="Text 18"/>
          <p:cNvSpPr/>
          <p:nvPr/>
        </p:nvSpPr>
        <p:spPr>
          <a:xfrm>
            <a:off x="10952559" y="2982754"/>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50.00</a:t>
            </a:r>
            <a:endParaRPr lang="en-US" sz="1750" dirty="0"/>
          </a:p>
        </p:txBody>
      </p:sp>
      <p:sp>
        <p:nvSpPr>
          <p:cNvPr id="21" name="Shape 19"/>
          <p:cNvSpPr/>
          <p:nvPr/>
        </p:nvSpPr>
        <p:spPr>
          <a:xfrm>
            <a:off x="7607141" y="3489365"/>
            <a:ext cx="6229469" cy="650319"/>
          </a:xfrm>
          <a:prstGeom prst="rect">
            <a:avLst/>
          </a:prstGeom>
          <a:solidFill>
            <a:srgbClr val="000000">
              <a:alpha val="4000"/>
            </a:srgbClr>
          </a:solidFill>
          <a:ln/>
        </p:spPr>
      </p:sp>
      <p:sp>
        <p:nvSpPr>
          <p:cNvPr id="22" name="Text 20"/>
          <p:cNvSpPr/>
          <p:nvPr/>
        </p:nvSpPr>
        <p:spPr>
          <a:xfrm>
            <a:off x="7834074" y="3633073"/>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Sneakers</a:t>
            </a:r>
            <a:endParaRPr lang="en-US" sz="1750" dirty="0"/>
          </a:p>
        </p:txBody>
      </p:sp>
      <p:sp>
        <p:nvSpPr>
          <p:cNvPr id="23" name="Text 21"/>
          <p:cNvSpPr/>
          <p:nvPr/>
        </p:nvSpPr>
        <p:spPr>
          <a:xfrm>
            <a:off x="10952559" y="3633073"/>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49.66</a:t>
            </a:r>
            <a:endParaRPr lang="en-US" sz="1750" dirty="0"/>
          </a:p>
        </p:txBody>
      </p:sp>
      <p:sp>
        <p:nvSpPr>
          <p:cNvPr id="24" name="Shape 22"/>
          <p:cNvSpPr/>
          <p:nvPr/>
        </p:nvSpPr>
        <p:spPr>
          <a:xfrm>
            <a:off x="7607141" y="4139684"/>
            <a:ext cx="6229469" cy="650319"/>
          </a:xfrm>
          <a:prstGeom prst="rect">
            <a:avLst/>
          </a:prstGeom>
          <a:solidFill>
            <a:srgbClr val="FFFFFF">
              <a:alpha val="4000"/>
            </a:srgbClr>
          </a:solidFill>
          <a:ln/>
        </p:spPr>
      </p:sp>
      <p:sp>
        <p:nvSpPr>
          <p:cNvPr id="25" name="Text 23"/>
          <p:cNvSpPr/>
          <p:nvPr/>
        </p:nvSpPr>
        <p:spPr>
          <a:xfrm>
            <a:off x="7834074" y="4283393"/>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Coat</a:t>
            </a:r>
            <a:endParaRPr lang="en-US" sz="1750" dirty="0"/>
          </a:p>
        </p:txBody>
      </p:sp>
      <p:sp>
        <p:nvSpPr>
          <p:cNvPr id="26" name="Text 24"/>
          <p:cNvSpPr/>
          <p:nvPr/>
        </p:nvSpPr>
        <p:spPr>
          <a:xfrm>
            <a:off x="10952559" y="4283393"/>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49.07</a:t>
            </a:r>
            <a:endParaRPr lang="en-US" sz="1750" dirty="0"/>
          </a:p>
        </p:txBody>
      </p:sp>
      <p:sp>
        <p:nvSpPr>
          <p:cNvPr id="27" name="Shape 25"/>
          <p:cNvSpPr/>
          <p:nvPr/>
        </p:nvSpPr>
        <p:spPr>
          <a:xfrm>
            <a:off x="7607141" y="4790003"/>
            <a:ext cx="6229469" cy="650319"/>
          </a:xfrm>
          <a:prstGeom prst="rect">
            <a:avLst/>
          </a:prstGeom>
          <a:solidFill>
            <a:srgbClr val="000000">
              <a:alpha val="4000"/>
            </a:srgbClr>
          </a:solidFill>
          <a:ln/>
        </p:spPr>
      </p:sp>
      <p:sp>
        <p:nvSpPr>
          <p:cNvPr id="28" name="Text 26"/>
          <p:cNvSpPr/>
          <p:nvPr/>
        </p:nvSpPr>
        <p:spPr>
          <a:xfrm>
            <a:off x="7834074" y="4933712"/>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Sweater</a:t>
            </a:r>
            <a:endParaRPr lang="en-US" sz="1750" dirty="0"/>
          </a:p>
        </p:txBody>
      </p:sp>
      <p:sp>
        <p:nvSpPr>
          <p:cNvPr id="29" name="Text 27"/>
          <p:cNvSpPr/>
          <p:nvPr/>
        </p:nvSpPr>
        <p:spPr>
          <a:xfrm>
            <a:off x="10952559" y="4933712"/>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48.17</a:t>
            </a:r>
            <a:endParaRPr lang="en-US" sz="1750" dirty="0"/>
          </a:p>
        </p:txBody>
      </p:sp>
      <p:sp>
        <p:nvSpPr>
          <p:cNvPr id="30" name="Shape 28"/>
          <p:cNvSpPr/>
          <p:nvPr/>
        </p:nvSpPr>
        <p:spPr>
          <a:xfrm>
            <a:off x="7607141" y="5440323"/>
            <a:ext cx="6229469" cy="650319"/>
          </a:xfrm>
          <a:prstGeom prst="rect">
            <a:avLst/>
          </a:prstGeom>
          <a:solidFill>
            <a:srgbClr val="FFFFFF">
              <a:alpha val="4000"/>
            </a:srgbClr>
          </a:solidFill>
          <a:ln/>
        </p:spPr>
      </p:sp>
      <p:sp>
        <p:nvSpPr>
          <p:cNvPr id="31" name="Text 29"/>
          <p:cNvSpPr/>
          <p:nvPr/>
        </p:nvSpPr>
        <p:spPr>
          <a:xfrm>
            <a:off x="7834074" y="5584031"/>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Pants</a:t>
            </a:r>
            <a:endParaRPr lang="en-US" sz="1750" dirty="0"/>
          </a:p>
        </p:txBody>
      </p:sp>
      <p:sp>
        <p:nvSpPr>
          <p:cNvPr id="32" name="Text 30"/>
          <p:cNvSpPr/>
          <p:nvPr/>
        </p:nvSpPr>
        <p:spPr>
          <a:xfrm>
            <a:off x="10952559" y="5584031"/>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47.37</a:t>
            </a:r>
            <a:endParaRPr lang="en-US" sz="1750" dirty="0"/>
          </a:p>
        </p:txBody>
      </p:sp>
      <p:sp>
        <p:nvSpPr>
          <p:cNvPr id="33" name="Text 31"/>
          <p:cNvSpPr/>
          <p:nvPr/>
        </p:nvSpPr>
        <p:spPr>
          <a:xfrm>
            <a:off x="7599521" y="635341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These products show the highest percentage of discounted purchases.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5329" y="569833"/>
            <a:ext cx="10976253" cy="647700"/>
          </a:xfrm>
          <a:prstGeom prst="rect">
            <a:avLst/>
          </a:prstGeom>
          <a:noFill/>
          <a:ln/>
        </p:spPr>
        <p:txBody>
          <a:bodyPr wrap="none" lIns="0" tIns="0" rIns="0" bIns="0" rtlCol="0" anchor="t"/>
          <a:lstStyle/>
          <a:p>
            <a:pPr marL="0" indent="0" algn="l">
              <a:lnSpc>
                <a:spcPts val="5050"/>
              </a:lnSpc>
              <a:buNone/>
            </a:pPr>
            <a:r>
              <a:rPr lang="en-US" sz="4050" dirty="0">
                <a:solidFill>
                  <a:srgbClr val="FFFFFF"/>
                </a:solidFill>
                <a:latin typeface="Roboto Medium" pitchFamily="34" charset="0"/>
                <a:ea typeface="Roboto Medium" pitchFamily="34" charset="-122"/>
                <a:cs typeface="Roboto Medium" pitchFamily="34" charset="-120"/>
              </a:rPr>
              <a:t>Customer Segmentation &amp; Product Preferences</a:t>
            </a:r>
            <a:endParaRPr lang="en-US" sz="4050" dirty="0"/>
          </a:p>
        </p:txBody>
      </p:sp>
      <p:sp>
        <p:nvSpPr>
          <p:cNvPr id="3" name="Text 1"/>
          <p:cNvSpPr/>
          <p:nvPr/>
        </p:nvSpPr>
        <p:spPr>
          <a:xfrm>
            <a:off x="725329" y="1735574"/>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Roboto Medium" pitchFamily="34" charset="0"/>
                <a:ea typeface="Roboto Medium" pitchFamily="34" charset="-122"/>
                <a:cs typeface="Roboto Medium" pitchFamily="34" charset="-120"/>
              </a:rPr>
              <a:t>Customer Segments</a:t>
            </a:r>
            <a:endParaRPr lang="en-US" sz="2000" dirty="0"/>
          </a:p>
        </p:txBody>
      </p:sp>
      <p:sp>
        <p:nvSpPr>
          <p:cNvPr id="4" name="Shape 2"/>
          <p:cNvSpPr/>
          <p:nvPr/>
        </p:nvSpPr>
        <p:spPr>
          <a:xfrm>
            <a:off x="725329" y="2292548"/>
            <a:ext cx="6337102" cy="1292185"/>
          </a:xfrm>
          <a:prstGeom prst="roundRect">
            <a:avLst>
              <a:gd name="adj" fmla="val 6736"/>
            </a:avLst>
          </a:prstGeom>
          <a:solidFill>
            <a:srgbClr val="182567"/>
          </a:solidFill>
          <a:ln w="7620">
            <a:solidFill>
              <a:srgbClr val="313E80"/>
            </a:solidFill>
            <a:prstDash val="solid"/>
          </a:ln>
        </p:spPr>
      </p:sp>
      <p:sp>
        <p:nvSpPr>
          <p:cNvPr id="5" name="Text 3"/>
          <p:cNvSpPr/>
          <p:nvPr/>
        </p:nvSpPr>
        <p:spPr>
          <a:xfrm>
            <a:off x="940118" y="2507337"/>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Loyal</a:t>
            </a:r>
            <a:endParaRPr lang="en-US" sz="2000" dirty="0"/>
          </a:p>
        </p:txBody>
      </p:sp>
      <p:sp>
        <p:nvSpPr>
          <p:cNvPr id="6" name="Text 4"/>
          <p:cNvSpPr/>
          <p:nvPr/>
        </p:nvSpPr>
        <p:spPr>
          <a:xfrm>
            <a:off x="940118" y="3038356"/>
            <a:ext cx="5907524"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3,116 Customers</a:t>
            </a:r>
            <a:endParaRPr lang="en-US" sz="1600" dirty="0"/>
          </a:p>
        </p:txBody>
      </p:sp>
      <p:sp>
        <p:nvSpPr>
          <p:cNvPr id="7" name="Shape 5"/>
          <p:cNvSpPr/>
          <p:nvPr/>
        </p:nvSpPr>
        <p:spPr>
          <a:xfrm>
            <a:off x="725329" y="3791903"/>
            <a:ext cx="6337102" cy="1292185"/>
          </a:xfrm>
          <a:prstGeom prst="roundRect">
            <a:avLst>
              <a:gd name="adj" fmla="val 6736"/>
            </a:avLst>
          </a:prstGeom>
          <a:solidFill>
            <a:srgbClr val="182567"/>
          </a:solidFill>
          <a:ln w="7620">
            <a:solidFill>
              <a:srgbClr val="313E80"/>
            </a:solidFill>
            <a:prstDash val="solid"/>
          </a:ln>
        </p:spPr>
      </p:sp>
      <p:sp>
        <p:nvSpPr>
          <p:cNvPr id="8" name="Text 6"/>
          <p:cNvSpPr/>
          <p:nvPr/>
        </p:nvSpPr>
        <p:spPr>
          <a:xfrm>
            <a:off x="940118" y="4006691"/>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New</a:t>
            </a:r>
            <a:endParaRPr lang="en-US" sz="2000" dirty="0"/>
          </a:p>
        </p:txBody>
      </p:sp>
      <p:sp>
        <p:nvSpPr>
          <p:cNvPr id="9" name="Text 7"/>
          <p:cNvSpPr/>
          <p:nvPr/>
        </p:nvSpPr>
        <p:spPr>
          <a:xfrm>
            <a:off x="940118" y="4537710"/>
            <a:ext cx="5907524"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83 Customers</a:t>
            </a:r>
            <a:endParaRPr lang="en-US" sz="1600" dirty="0"/>
          </a:p>
        </p:txBody>
      </p:sp>
      <p:sp>
        <p:nvSpPr>
          <p:cNvPr id="10" name="Shape 8"/>
          <p:cNvSpPr/>
          <p:nvPr/>
        </p:nvSpPr>
        <p:spPr>
          <a:xfrm>
            <a:off x="725329" y="5291257"/>
            <a:ext cx="6337102" cy="1292185"/>
          </a:xfrm>
          <a:prstGeom prst="roundRect">
            <a:avLst>
              <a:gd name="adj" fmla="val 6736"/>
            </a:avLst>
          </a:prstGeom>
          <a:solidFill>
            <a:srgbClr val="182567"/>
          </a:solidFill>
          <a:ln w="7620">
            <a:solidFill>
              <a:srgbClr val="313E80"/>
            </a:solidFill>
            <a:prstDash val="solid"/>
          </a:ln>
        </p:spPr>
      </p:sp>
      <p:sp>
        <p:nvSpPr>
          <p:cNvPr id="11" name="Text 9"/>
          <p:cNvSpPr/>
          <p:nvPr/>
        </p:nvSpPr>
        <p:spPr>
          <a:xfrm>
            <a:off x="940118" y="5506045"/>
            <a:ext cx="2590562" cy="323850"/>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Returning</a:t>
            </a:r>
            <a:endParaRPr lang="en-US" sz="2000" dirty="0"/>
          </a:p>
        </p:txBody>
      </p:sp>
      <p:sp>
        <p:nvSpPr>
          <p:cNvPr id="12" name="Text 10"/>
          <p:cNvSpPr/>
          <p:nvPr/>
        </p:nvSpPr>
        <p:spPr>
          <a:xfrm>
            <a:off x="940118" y="6037064"/>
            <a:ext cx="5907524"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701 Customers</a:t>
            </a:r>
            <a:endParaRPr lang="en-US" sz="1600" dirty="0"/>
          </a:p>
        </p:txBody>
      </p:sp>
      <p:sp>
        <p:nvSpPr>
          <p:cNvPr id="13" name="Text 11"/>
          <p:cNvSpPr/>
          <p:nvPr/>
        </p:nvSpPr>
        <p:spPr>
          <a:xfrm>
            <a:off x="725329" y="6816566"/>
            <a:ext cx="6337102" cy="663178"/>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Loyal customers form the largest segment, indicating strong retention.</a:t>
            </a:r>
            <a:endParaRPr lang="en-US" sz="1600" dirty="0"/>
          </a:p>
        </p:txBody>
      </p:sp>
      <p:sp>
        <p:nvSpPr>
          <p:cNvPr id="14" name="Text 12"/>
          <p:cNvSpPr/>
          <p:nvPr/>
        </p:nvSpPr>
        <p:spPr>
          <a:xfrm>
            <a:off x="7575590" y="1735574"/>
            <a:ext cx="3094673" cy="323850"/>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Roboto Medium" pitchFamily="34" charset="0"/>
                <a:ea typeface="Roboto Medium" pitchFamily="34" charset="-122"/>
                <a:cs typeface="Roboto Medium" pitchFamily="34" charset="-120"/>
              </a:rPr>
              <a:t>Top Products per Category</a:t>
            </a:r>
            <a:endParaRPr lang="en-US" sz="2000" dirty="0"/>
          </a:p>
        </p:txBody>
      </p:sp>
      <p:sp>
        <p:nvSpPr>
          <p:cNvPr id="15" name="Shape 13"/>
          <p:cNvSpPr/>
          <p:nvPr/>
        </p:nvSpPr>
        <p:spPr>
          <a:xfrm>
            <a:off x="7575590" y="2292548"/>
            <a:ext cx="6337102" cy="2396966"/>
          </a:xfrm>
          <a:prstGeom prst="roundRect">
            <a:avLst>
              <a:gd name="adj" fmla="val 3632"/>
            </a:avLst>
          </a:prstGeom>
          <a:noFill/>
          <a:ln w="7620">
            <a:solidFill>
              <a:srgbClr val="FFFFFF">
                <a:alpha val="24000"/>
              </a:srgbClr>
            </a:solidFill>
            <a:prstDash val="solid"/>
          </a:ln>
        </p:spPr>
      </p:sp>
      <p:sp>
        <p:nvSpPr>
          <p:cNvPr id="16" name="Shape 14"/>
          <p:cNvSpPr/>
          <p:nvPr/>
        </p:nvSpPr>
        <p:spPr>
          <a:xfrm>
            <a:off x="7583210" y="2300168"/>
            <a:ext cx="6321147" cy="595432"/>
          </a:xfrm>
          <a:prstGeom prst="rect">
            <a:avLst/>
          </a:prstGeom>
          <a:solidFill>
            <a:srgbClr val="FFFFFF">
              <a:alpha val="4000"/>
            </a:srgbClr>
          </a:solidFill>
          <a:ln/>
        </p:spPr>
      </p:sp>
      <p:sp>
        <p:nvSpPr>
          <p:cNvPr id="17" name="Text 15"/>
          <p:cNvSpPr/>
          <p:nvPr/>
        </p:nvSpPr>
        <p:spPr>
          <a:xfrm>
            <a:off x="7791093" y="2432090"/>
            <a:ext cx="168866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Accessories</a:t>
            </a:r>
            <a:endParaRPr lang="en-US" sz="1600" dirty="0"/>
          </a:p>
        </p:txBody>
      </p:sp>
      <p:sp>
        <p:nvSpPr>
          <p:cNvPr id="18" name="Text 16"/>
          <p:cNvSpPr/>
          <p:nvPr/>
        </p:nvSpPr>
        <p:spPr>
          <a:xfrm>
            <a:off x="9901714" y="2432090"/>
            <a:ext cx="168485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Jewelry</a:t>
            </a:r>
            <a:endParaRPr lang="en-US" sz="1600" dirty="0"/>
          </a:p>
        </p:txBody>
      </p:sp>
      <p:sp>
        <p:nvSpPr>
          <p:cNvPr id="19" name="Text 17"/>
          <p:cNvSpPr/>
          <p:nvPr/>
        </p:nvSpPr>
        <p:spPr>
          <a:xfrm>
            <a:off x="12008525" y="2432090"/>
            <a:ext cx="168866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171</a:t>
            </a:r>
            <a:endParaRPr lang="en-US" sz="1600" dirty="0"/>
          </a:p>
        </p:txBody>
      </p:sp>
      <p:sp>
        <p:nvSpPr>
          <p:cNvPr id="20" name="Shape 18"/>
          <p:cNvSpPr/>
          <p:nvPr/>
        </p:nvSpPr>
        <p:spPr>
          <a:xfrm>
            <a:off x="7583210" y="2895600"/>
            <a:ext cx="6321147" cy="595432"/>
          </a:xfrm>
          <a:prstGeom prst="rect">
            <a:avLst/>
          </a:prstGeom>
          <a:solidFill>
            <a:srgbClr val="000000">
              <a:alpha val="4000"/>
            </a:srgbClr>
          </a:solidFill>
          <a:ln/>
        </p:spPr>
      </p:sp>
      <p:sp>
        <p:nvSpPr>
          <p:cNvPr id="21" name="Text 19"/>
          <p:cNvSpPr/>
          <p:nvPr/>
        </p:nvSpPr>
        <p:spPr>
          <a:xfrm>
            <a:off x="7791093" y="3027521"/>
            <a:ext cx="168866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Clothing</a:t>
            </a:r>
            <a:endParaRPr lang="en-US" sz="1600" dirty="0"/>
          </a:p>
        </p:txBody>
      </p:sp>
      <p:sp>
        <p:nvSpPr>
          <p:cNvPr id="22" name="Text 20"/>
          <p:cNvSpPr/>
          <p:nvPr/>
        </p:nvSpPr>
        <p:spPr>
          <a:xfrm>
            <a:off x="9901714" y="3027521"/>
            <a:ext cx="168485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Blouse</a:t>
            </a:r>
            <a:endParaRPr lang="en-US" sz="1600" dirty="0"/>
          </a:p>
        </p:txBody>
      </p:sp>
      <p:sp>
        <p:nvSpPr>
          <p:cNvPr id="23" name="Text 21"/>
          <p:cNvSpPr/>
          <p:nvPr/>
        </p:nvSpPr>
        <p:spPr>
          <a:xfrm>
            <a:off x="12008525" y="3027521"/>
            <a:ext cx="168866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171</a:t>
            </a:r>
            <a:endParaRPr lang="en-US" sz="1600" dirty="0"/>
          </a:p>
        </p:txBody>
      </p:sp>
      <p:sp>
        <p:nvSpPr>
          <p:cNvPr id="24" name="Shape 22"/>
          <p:cNvSpPr/>
          <p:nvPr/>
        </p:nvSpPr>
        <p:spPr>
          <a:xfrm>
            <a:off x="7583210" y="3491032"/>
            <a:ext cx="6321147" cy="595432"/>
          </a:xfrm>
          <a:prstGeom prst="rect">
            <a:avLst/>
          </a:prstGeom>
          <a:solidFill>
            <a:srgbClr val="FFFFFF">
              <a:alpha val="4000"/>
            </a:srgbClr>
          </a:solidFill>
          <a:ln/>
        </p:spPr>
      </p:sp>
      <p:sp>
        <p:nvSpPr>
          <p:cNvPr id="25" name="Text 23"/>
          <p:cNvSpPr/>
          <p:nvPr/>
        </p:nvSpPr>
        <p:spPr>
          <a:xfrm>
            <a:off x="7791093" y="3622953"/>
            <a:ext cx="168866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Footwear</a:t>
            </a:r>
            <a:endParaRPr lang="en-US" sz="1600" dirty="0"/>
          </a:p>
        </p:txBody>
      </p:sp>
      <p:sp>
        <p:nvSpPr>
          <p:cNvPr id="26" name="Text 24"/>
          <p:cNvSpPr/>
          <p:nvPr/>
        </p:nvSpPr>
        <p:spPr>
          <a:xfrm>
            <a:off x="9901714" y="3622953"/>
            <a:ext cx="168485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Sandals</a:t>
            </a:r>
            <a:endParaRPr lang="en-US" sz="1600" dirty="0"/>
          </a:p>
        </p:txBody>
      </p:sp>
      <p:sp>
        <p:nvSpPr>
          <p:cNvPr id="27" name="Text 25"/>
          <p:cNvSpPr/>
          <p:nvPr/>
        </p:nvSpPr>
        <p:spPr>
          <a:xfrm>
            <a:off x="12008525" y="3622953"/>
            <a:ext cx="168866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160</a:t>
            </a:r>
            <a:endParaRPr lang="en-US" sz="1600" dirty="0"/>
          </a:p>
        </p:txBody>
      </p:sp>
      <p:sp>
        <p:nvSpPr>
          <p:cNvPr id="28" name="Shape 26"/>
          <p:cNvSpPr/>
          <p:nvPr/>
        </p:nvSpPr>
        <p:spPr>
          <a:xfrm>
            <a:off x="7583210" y="4086463"/>
            <a:ext cx="6321147" cy="595432"/>
          </a:xfrm>
          <a:prstGeom prst="rect">
            <a:avLst/>
          </a:prstGeom>
          <a:solidFill>
            <a:srgbClr val="000000">
              <a:alpha val="4000"/>
            </a:srgbClr>
          </a:solidFill>
          <a:ln/>
        </p:spPr>
      </p:sp>
      <p:sp>
        <p:nvSpPr>
          <p:cNvPr id="29" name="Text 27"/>
          <p:cNvSpPr/>
          <p:nvPr/>
        </p:nvSpPr>
        <p:spPr>
          <a:xfrm>
            <a:off x="7791093" y="4218384"/>
            <a:ext cx="168866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Outerwear</a:t>
            </a:r>
            <a:endParaRPr lang="en-US" sz="1600" dirty="0"/>
          </a:p>
        </p:txBody>
      </p:sp>
      <p:sp>
        <p:nvSpPr>
          <p:cNvPr id="30" name="Text 28"/>
          <p:cNvSpPr/>
          <p:nvPr/>
        </p:nvSpPr>
        <p:spPr>
          <a:xfrm>
            <a:off x="9901714" y="4218384"/>
            <a:ext cx="168485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Jacket</a:t>
            </a:r>
            <a:endParaRPr lang="en-US" sz="1600" dirty="0"/>
          </a:p>
        </p:txBody>
      </p:sp>
      <p:sp>
        <p:nvSpPr>
          <p:cNvPr id="31" name="Text 29"/>
          <p:cNvSpPr/>
          <p:nvPr/>
        </p:nvSpPr>
        <p:spPr>
          <a:xfrm>
            <a:off x="12008525" y="4218384"/>
            <a:ext cx="1688663" cy="331589"/>
          </a:xfrm>
          <a:prstGeom prst="rect">
            <a:avLst/>
          </a:prstGeom>
          <a:noFill/>
          <a:ln/>
        </p:spPr>
        <p:txBody>
          <a:bodyPr wrap="non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163</a:t>
            </a:r>
            <a:endParaRPr lang="en-US" sz="1600" dirty="0"/>
          </a:p>
        </p:txBody>
      </p:sp>
      <p:sp>
        <p:nvSpPr>
          <p:cNvPr id="32" name="Text 30"/>
          <p:cNvSpPr/>
          <p:nvPr/>
        </p:nvSpPr>
        <p:spPr>
          <a:xfrm>
            <a:off x="7575590" y="4922639"/>
            <a:ext cx="6337102" cy="663178"/>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Roboto" pitchFamily="34" charset="0"/>
                <a:ea typeface="Roboto" pitchFamily="34" charset="-122"/>
                <a:cs typeface="Roboto" pitchFamily="34" charset="-120"/>
              </a:rPr>
              <a:t>Jewelry, Blouses, Sandals, and Jackets are top sellers in their respective categories.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0" y="-26749"/>
            <a:ext cx="14630401" cy="748427"/>
          </a:xfrm>
          <a:prstGeom prst="rect">
            <a:avLst/>
          </a:prstGeom>
          <a:noFill/>
          <a:ln/>
        </p:spPr>
        <p:txBody>
          <a:bodyPr wrap="square" lIns="0" tIns="0" rIns="0" bIns="0" rtlCol="0" anchor="t"/>
          <a:lstStyle/>
          <a:p>
            <a:pPr marL="0" indent="0" algn="ctr">
              <a:lnSpc>
                <a:spcPts val="5550"/>
              </a:lnSpc>
              <a:buNone/>
            </a:pPr>
            <a:r>
              <a:rPr lang="en-US" sz="4450" dirty="0">
                <a:solidFill>
                  <a:srgbClr val="FFFFFF"/>
                </a:solidFill>
                <a:latin typeface="Roboto Medium" pitchFamily="34" charset="0"/>
                <a:ea typeface="Roboto Medium" pitchFamily="34" charset="-122"/>
                <a:cs typeface="Roboto Medium" pitchFamily="34" charset="-120"/>
              </a:rPr>
              <a:t>Power BI Dashboard: Visualizing Insights</a:t>
            </a:r>
            <a:endParaRPr lang="en-US" sz="4450" dirty="0"/>
          </a:p>
        </p:txBody>
      </p:sp>
      <p:sp>
        <p:nvSpPr>
          <p:cNvPr id="4" name="Text 1"/>
          <p:cNvSpPr/>
          <p:nvPr/>
        </p:nvSpPr>
        <p:spPr>
          <a:xfrm>
            <a:off x="113071" y="640081"/>
            <a:ext cx="14517330" cy="386080"/>
          </a:xfrm>
          <a:prstGeom prst="rect">
            <a:avLst/>
          </a:prstGeom>
          <a:noFill/>
          <a:ln/>
        </p:spPr>
        <p:txBody>
          <a:bodyPr wrap="square" lIns="0" tIns="0" rIns="0" bIns="0" rtlCol="0" anchor="t"/>
          <a:lstStyle/>
          <a:p>
            <a:pPr marL="0" indent="0" algn="ctr">
              <a:lnSpc>
                <a:spcPts val="2850"/>
              </a:lnSpc>
              <a:buNone/>
            </a:pPr>
            <a:r>
              <a:rPr lang="en-US" sz="1750" dirty="0">
                <a:solidFill>
                  <a:srgbClr val="CFD0D8"/>
                </a:solidFill>
                <a:latin typeface="Roboto" pitchFamily="34" charset="0"/>
                <a:ea typeface="Roboto" pitchFamily="34" charset="-122"/>
                <a:cs typeface="Roboto" pitchFamily="34" charset="-120"/>
              </a:rPr>
              <a:t>Our interactive Power BI dashboard provides a clear visual representation of customer behavior.</a:t>
            </a:r>
            <a:endParaRPr lang="en-US" sz="1750" dirty="0"/>
          </a:p>
        </p:txBody>
      </p:sp>
      <p:sp>
        <p:nvSpPr>
          <p:cNvPr id="5" name="Text 2"/>
          <p:cNvSpPr/>
          <p:nvPr/>
        </p:nvSpPr>
        <p:spPr>
          <a:xfrm>
            <a:off x="793790" y="4670584"/>
            <a:ext cx="2329815" cy="748427"/>
          </a:xfrm>
          <a:prstGeom prst="rect">
            <a:avLst/>
          </a:prstGeom>
          <a:noFill/>
          <a:ln/>
        </p:spPr>
        <p:txBody>
          <a:bodyPr wrap="none" lIns="0" tIns="0" rIns="0" bIns="0" rtlCol="0" anchor="t"/>
          <a:lstStyle/>
          <a:p>
            <a:pPr marL="0" indent="0" algn="ctr">
              <a:lnSpc>
                <a:spcPts val="5850"/>
              </a:lnSpc>
              <a:buNone/>
            </a:pPr>
            <a:endParaRPr lang="en-US" sz="5850" dirty="0"/>
          </a:p>
        </p:txBody>
      </p:sp>
      <p:sp>
        <p:nvSpPr>
          <p:cNvPr id="7" name="Text 4"/>
          <p:cNvSpPr/>
          <p:nvPr/>
        </p:nvSpPr>
        <p:spPr>
          <a:xfrm>
            <a:off x="3407093" y="4670584"/>
            <a:ext cx="2329815" cy="748427"/>
          </a:xfrm>
          <a:prstGeom prst="rect">
            <a:avLst/>
          </a:prstGeom>
          <a:noFill/>
          <a:ln/>
        </p:spPr>
        <p:txBody>
          <a:bodyPr wrap="none" lIns="0" tIns="0" rIns="0" bIns="0" rtlCol="0" anchor="t"/>
          <a:lstStyle/>
          <a:p>
            <a:pPr marL="0" indent="0" algn="ctr">
              <a:lnSpc>
                <a:spcPts val="5850"/>
              </a:lnSpc>
              <a:buNone/>
            </a:pPr>
            <a:endParaRPr lang="en-US" sz="5850" dirty="0"/>
          </a:p>
        </p:txBody>
      </p:sp>
      <p:pic>
        <p:nvPicPr>
          <p:cNvPr id="12" name="Picture 11">
            <a:extLst>
              <a:ext uri="{FF2B5EF4-FFF2-40B4-BE49-F238E27FC236}">
                <a16:creationId xmlns:a16="http://schemas.microsoft.com/office/drawing/2014/main" id="{0B374ADA-B39C-A4AB-E160-17451E3A9CCD}"/>
              </a:ext>
            </a:extLst>
          </p:cNvPr>
          <p:cNvPicPr>
            <a:picLocks noChangeAspect="1"/>
          </p:cNvPicPr>
          <p:nvPr/>
        </p:nvPicPr>
        <p:blipFill>
          <a:blip r:embed="rId3"/>
          <a:stretch>
            <a:fillRect/>
          </a:stretch>
        </p:blipFill>
        <p:spPr>
          <a:xfrm>
            <a:off x="0" y="1027536"/>
            <a:ext cx="14630401" cy="720206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612</Words>
  <Application>Microsoft Office PowerPoint</Application>
  <PresentationFormat>Custom</PresentationFormat>
  <Paragraphs>121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Roboto</vt:lpstr>
      <vt:lpstr>Consolas</vt:lpstr>
      <vt:lpstr>Roboto Light</vt:lpstr>
      <vt:lpstr>Arial</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Dikshant Singh</cp:lastModifiedBy>
  <cp:revision>2</cp:revision>
  <dcterms:created xsi:type="dcterms:W3CDTF">2025-11-29T12:02:16Z</dcterms:created>
  <dcterms:modified xsi:type="dcterms:W3CDTF">2025-11-29T12:09:20Z</dcterms:modified>
</cp:coreProperties>
</file>